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256" r:id="rId2"/>
    <p:sldId id="258" r:id="rId3"/>
    <p:sldId id="364" r:id="rId4"/>
    <p:sldId id="261" r:id="rId5"/>
    <p:sldId id="262" r:id="rId6"/>
    <p:sldId id="263" r:id="rId7"/>
    <p:sldId id="318" r:id="rId8"/>
    <p:sldId id="335" r:id="rId9"/>
    <p:sldId id="334" r:id="rId10"/>
    <p:sldId id="323" r:id="rId11"/>
    <p:sldId id="321" r:id="rId12"/>
    <p:sldId id="322" r:id="rId13"/>
    <p:sldId id="279" r:id="rId14"/>
    <p:sldId id="280" r:id="rId15"/>
    <p:sldId id="281" r:id="rId16"/>
    <p:sldId id="282" r:id="rId17"/>
    <p:sldId id="283" r:id="rId18"/>
    <p:sldId id="284" r:id="rId19"/>
    <p:sldId id="361" r:id="rId20"/>
    <p:sldId id="285" r:id="rId21"/>
    <p:sldId id="287" r:id="rId22"/>
    <p:sldId id="288" r:id="rId23"/>
    <p:sldId id="362" r:id="rId24"/>
    <p:sldId id="289" r:id="rId25"/>
    <p:sldId id="290" r:id="rId26"/>
    <p:sldId id="291" r:id="rId27"/>
    <p:sldId id="292" r:id="rId28"/>
    <p:sldId id="294" r:id="rId29"/>
    <p:sldId id="295" r:id="rId30"/>
    <p:sldId id="298" r:id="rId31"/>
    <p:sldId id="337" r:id="rId32"/>
    <p:sldId id="338" r:id="rId33"/>
    <p:sldId id="339" r:id="rId34"/>
    <p:sldId id="340" r:id="rId35"/>
    <p:sldId id="341" r:id="rId36"/>
    <p:sldId id="325" r:id="rId37"/>
    <p:sldId id="342" r:id="rId38"/>
    <p:sldId id="343" r:id="rId39"/>
    <p:sldId id="344" r:id="rId40"/>
    <p:sldId id="345" r:id="rId41"/>
    <p:sldId id="346" r:id="rId42"/>
    <p:sldId id="347" r:id="rId43"/>
    <p:sldId id="348" r:id="rId44"/>
    <p:sldId id="349" r:id="rId45"/>
    <p:sldId id="357" r:id="rId46"/>
    <p:sldId id="358" r:id="rId47"/>
    <p:sldId id="359" r:id="rId48"/>
    <p:sldId id="360" r:id="rId49"/>
    <p:sldId id="351" r:id="rId50"/>
    <p:sldId id="350" r:id="rId51"/>
    <p:sldId id="301" r:id="rId52"/>
    <p:sldId id="352" r:id="rId53"/>
    <p:sldId id="353" r:id="rId54"/>
    <p:sldId id="354" r:id="rId55"/>
    <p:sldId id="355" r:id="rId56"/>
    <p:sldId id="356" r:id="rId57"/>
    <p:sldId id="307" r:id="rId58"/>
    <p:sldId id="308" r:id="rId59"/>
    <p:sldId id="309" r:id="rId60"/>
    <p:sldId id="310" r:id="rId61"/>
    <p:sldId id="311" r:id="rId62"/>
    <p:sldId id="365" r:id="rId63"/>
    <p:sldId id="314" r:id="rId64"/>
    <p:sldId id="315" r:id="rId65"/>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979" y="1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E377CC-D356-4001-B712-A45BB54A6A45}" type="datetimeFigureOut">
              <a:rPr lang="hu-HU" smtClean="0"/>
              <a:t>2017.11.06.</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FBEFD-5449-4762-8E27-5755ADD26B57}" type="slidenum">
              <a:rPr lang="hu-HU" smtClean="0"/>
              <a:t>‹#›</a:t>
            </a:fld>
            <a:endParaRPr lang="hu-HU"/>
          </a:p>
        </p:txBody>
      </p:sp>
    </p:spTree>
    <p:extLst>
      <p:ext uri="{BB962C8B-B14F-4D97-AF65-F5344CB8AC3E}">
        <p14:creationId xmlns:p14="http://schemas.microsoft.com/office/powerpoint/2010/main" val="2845432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7AF861B9-2C8C-41BC-8620-0164A2B62481}" type="slidenum">
              <a:rPr lang="hu-HU" smtClean="0"/>
              <a:t>12</a:t>
            </a:fld>
            <a:endParaRPr lang="hu-HU"/>
          </a:p>
        </p:txBody>
      </p:sp>
    </p:spTree>
    <p:extLst>
      <p:ext uri="{BB962C8B-B14F-4D97-AF65-F5344CB8AC3E}">
        <p14:creationId xmlns:p14="http://schemas.microsoft.com/office/powerpoint/2010/main" val="819533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sz="1200" kern="1200" dirty="0" smtClean="0">
                <a:solidFill>
                  <a:schemeClr val="tx1"/>
                </a:solidFill>
                <a:effectLst/>
                <a:latin typeface="+mn-lt"/>
                <a:ea typeface="+mn-ea"/>
                <a:cs typeface="+mn-cs"/>
              </a:rPr>
              <a:t>A birtoklás szabályait a polgári jog határozza meg, ezért az építésügy szabályozásában csak az építési munkaterület átadás-átvételét kell rendezni. </a:t>
            </a:r>
          </a:p>
          <a:p>
            <a:r>
              <a:rPr lang="hu-HU" sz="1200" kern="1200" dirty="0" smtClean="0">
                <a:solidFill>
                  <a:schemeClr val="tx1"/>
                </a:solidFill>
                <a:effectLst/>
                <a:latin typeface="+mn-lt"/>
                <a:ea typeface="+mn-ea"/>
                <a:cs typeface="+mn-cs"/>
              </a:rPr>
              <a:t>Az építésügyi szabályozásnak a birtoklás jogára csak olyan mértékben kell kitérnie, hogy a polgári jog szabályai alapján egyértelmű legyen a birtoklási jogok gyakorolhatósága.</a:t>
            </a:r>
          </a:p>
          <a:p>
            <a:r>
              <a:rPr lang="hu-HU" sz="1200" kern="1200" dirty="0" smtClean="0">
                <a:solidFill>
                  <a:schemeClr val="tx1"/>
                </a:solidFill>
                <a:effectLst/>
                <a:latin typeface="+mn-lt"/>
                <a:ea typeface="+mn-ea"/>
                <a:cs typeface="+mn-cs"/>
              </a:rPr>
              <a:t> </a:t>
            </a:r>
          </a:p>
          <a:p>
            <a:r>
              <a:rPr lang="hu-HU" sz="1200" kern="1200" dirty="0" smtClean="0">
                <a:solidFill>
                  <a:schemeClr val="tx1"/>
                </a:solidFill>
                <a:effectLst/>
                <a:latin typeface="+mn-lt"/>
                <a:ea typeface="+mn-ea"/>
                <a:cs typeface="+mn-cs"/>
              </a:rPr>
              <a:t>Ennek alapján az építésügyi szabályozás tartalmazza, hogy </a:t>
            </a:r>
          </a:p>
          <a:p>
            <a:r>
              <a:rPr lang="hu-HU" sz="1200" i="1" kern="1200" dirty="0" smtClean="0">
                <a:solidFill>
                  <a:schemeClr val="tx1"/>
                </a:solidFill>
                <a:effectLst/>
                <a:latin typeface="+mn-lt"/>
                <a:ea typeface="+mn-ea"/>
                <a:cs typeface="+mn-cs"/>
              </a:rPr>
              <a:t>a)</a:t>
            </a:r>
            <a:r>
              <a:rPr lang="hu-HU" sz="1200" kern="1200" dirty="0" smtClean="0">
                <a:solidFill>
                  <a:schemeClr val="tx1"/>
                </a:solidFill>
                <a:effectLst/>
                <a:latin typeface="+mn-lt"/>
                <a:ea typeface="+mn-ea"/>
                <a:cs typeface="+mn-cs"/>
              </a:rPr>
              <a:t> az építőipari kivitelezési tevékenység megkezdésekor az építtető az építési helyszínt (építési munkaterületet) a vállalt építési munka által igényelt mértékben, nagyságban – az építési naplóban és az építési szerződésben rögzített legszükségesebb mértékben és módon – átadja a fővállalkozó kivitelezőnek, ha pedig az építtető nem azonos az építési tevékenységgel érintett telek, építmény, építményrész tulajdonosával a tulajdonosnak is ellen kell jegyezni a munkaterület átadását,</a:t>
            </a:r>
          </a:p>
          <a:p>
            <a:r>
              <a:rPr lang="hu-HU" sz="1200" i="1" kern="1200" dirty="0" smtClean="0">
                <a:solidFill>
                  <a:schemeClr val="tx1"/>
                </a:solidFill>
                <a:effectLst/>
                <a:latin typeface="+mn-lt"/>
                <a:ea typeface="+mn-ea"/>
                <a:cs typeface="+mn-cs"/>
              </a:rPr>
              <a:t>b)</a:t>
            </a:r>
            <a:r>
              <a:rPr lang="hu-HU" sz="1200" kern="1200" dirty="0" smtClean="0">
                <a:solidFill>
                  <a:schemeClr val="tx1"/>
                </a:solidFill>
                <a:effectLst/>
                <a:latin typeface="+mn-lt"/>
                <a:ea typeface="+mn-ea"/>
                <a:cs typeface="+mn-cs"/>
              </a:rPr>
              <a:t> a fővállalkozó kivitelező mindaddig az építési munkaterület jogszerű használója, amíg azt az építtetőnek az építési szerződés szerinti kivitelezési munka teljesítését követően és az ellenérték kiegyenlítésével párhuzamosan vissza nem adja (ezen idő alatt a kivitelező felel azért, ami az építési helyszínen történik, azonban az építési helyszín használati joga nem akadályozhatja pl. meglévő épület felújítása során az tulajdonost az építmény használatában),</a:t>
            </a:r>
          </a:p>
          <a:p>
            <a:r>
              <a:rPr lang="hu-HU" sz="1200" i="1" kern="1200" dirty="0" smtClean="0">
                <a:solidFill>
                  <a:schemeClr val="tx1"/>
                </a:solidFill>
                <a:effectLst/>
                <a:latin typeface="+mn-lt"/>
                <a:ea typeface="+mn-ea"/>
                <a:cs typeface="+mn-cs"/>
              </a:rPr>
              <a:t>c)</a:t>
            </a:r>
            <a:r>
              <a:rPr lang="hu-HU" sz="1200" kern="1200" dirty="0" smtClean="0">
                <a:solidFill>
                  <a:schemeClr val="tx1"/>
                </a:solidFill>
                <a:effectLst/>
                <a:latin typeface="+mn-lt"/>
                <a:ea typeface="+mn-ea"/>
                <a:cs typeface="+mn-cs"/>
              </a:rPr>
              <a:t> ha a vállalt építési tevékenység elkészült, a fővállalkozó kivitelező </a:t>
            </a:r>
          </a:p>
          <a:p>
            <a:pPr lvl="0"/>
            <a:r>
              <a:rPr lang="hu-HU" sz="1200" kern="1200" dirty="0" smtClean="0">
                <a:solidFill>
                  <a:schemeClr val="tx1"/>
                </a:solidFill>
                <a:effectLst/>
                <a:latin typeface="+mn-lt"/>
                <a:ea typeface="+mn-ea"/>
                <a:cs typeface="+mn-cs"/>
              </a:rPr>
              <a:t>a használatbavételhez szükséges nyilatkozatokat az építési naplóban megteszi, az építmény üzemeltetéséhez szükséges dokumentumokat átadja, és</a:t>
            </a:r>
          </a:p>
          <a:p>
            <a:pPr lvl="0"/>
            <a:r>
              <a:rPr lang="hu-HU" sz="1200" kern="1200" dirty="0" smtClean="0">
                <a:solidFill>
                  <a:schemeClr val="tx1"/>
                </a:solidFill>
                <a:effectLst/>
                <a:latin typeface="+mn-lt"/>
                <a:ea typeface="+mn-ea"/>
                <a:cs typeface="+mn-cs"/>
              </a:rPr>
              <a:t>az építési munkaterületet visszaadja </a:t>
            </a:r>
          </a:p>
          <a:p>
            <a:r>
              <a:rPr lang="hu-HU" sz="1200" kern="1200" dirty="0" smtClean="0">
                <a:solidFill>
                  <a:schemeClr val="tx1"/>
                </a:solidFill>
                <a:effectLst/>
                <a:latin typeface="+mn-lt"/>
                <a:ea typeface="+mn-ea"/>
                <a:cs typeface="+mn-cs"/>
              </a:rPr>
              <a:t>az építtetőnek, ha az építtető a teljesítést elfogadta és a teljesítésigazolás alapján kiállított számla ellenértékét kifizette,</a:t>
            </a:r>
          </a:p>
          <a:p>
            <a:r>
              <a:rPr lang="hu-HU" sz="1200" i="1" kern="1200" dirty="0" smtClean="0">
                <a:solidFill>
                  <a:schemeClr val="tx1"/>
                </a:solidFill>
                <a:effectLst/>
                <a:latin typeface="+mn-lt"/>
                <a:ea typeface="+mn-ea"/>
                <a:cs typeface="+mn-cs"/>
              </a:rPr>
              <a:t>d)</a:t>
            </a:r>
            <a:r>
              <a:rPr lang="hu-HU" sz="1200" kern="1200" dirty="0" smtClean="0">
                <a:solidFill>
                  <a:schemeClr val="tx1"/>
                </a:solidFill>
                <a:effectLst/>
                <a:latin typeface="+mn-lt"/>
                <a:ea typeface="+mn-ea"/>
                <a:cs typeface="+mn-cs"/>
              </a:rPr>
              <a:t> a fővállalkozó kivitelezőnek a munkaterület – vállalkozói tevékenységével összefüggő – használatával kapcsolatos védettsége megszűnik, illetve meg kell szűnnie a munkaterület visszaadása mellett olyan esetekben, amikor a munkaterület visszaadásának hiányában az építésügyi hatóság meghosszabbított határidővel adja ki a használatbavételi engedélyt, illetve veszi tudomásul a használatot,</a:t>
            </a:r>
          </a:p>
          <a:p>
            <a:r>
              <a:rPr lang="hu-HU" sz="1200" i="1" kern="1200" dirty="0" smtClean="0">
                <a:solidFill>
                  <a:schemeClr val="tx1"/>
                </a:solidFill>
                <a:effectLst/>
                <a:latin typeface="+mn-lt"/>
                <a:ea typeface="+mn-ea"/>
                <a:cs typeface="+mn-cs"/>
              </a:rPr>
              <a:t>e)</a:t>
            </a:r>
            <a:r>
              <a:rPr lang="hu-HU" sz="1200" kern="1200" dirty="0" smtClean="0">
                <a:solidFill>
                  <a:schemeClr val="tx1"/>
                </a:solidFill>
                <a:effectLst/>
                <a:latin typeface="+mn-lt"/>
                <a:ea typeface="+mn-ea"/>
                <a:cs typeface="+mn-cs"/>
              </a:rPr>
              <a:t> az építésügyi hatóság az építtetővel van jogviszonyban, a használatbavételi engedélyt az építési engedély jogosultja, az építtető kérheti meg. Az építtető alapesetben akkor kérhet használatbavételi engedélyt, ha</a:t>
            </a:r>
          </a:p>
          <a:p>
            <a:pPr lvl="0"/>
            <a:r>
              <a:rPr lang="hu-HU" sz="1200" kern="1200" dirty="0" smtClean="0">
                <a:solidFill>
                  <a:schemeClr val="tx1"/>
                </a:solidFill>
                <a:effectLst/>
                <a:latin typeface="+mn-lt"/>
                <a:ea typeface="+mn-ea"/>
                <a:cs typeface="+mn-cs"/>
              </a:rPr>
              <a:t>az építmény rendeltetésszerű és biztonságos használatra alkalmas,</a:t>
            </a:r>
          </a:p>
          <a:p>
            <a:pPr lvl="0"/>
            <a:r>
              <a:rPr lang="hu-HU" sz="1200" kern="1200" dirty="0" smtClean="0">
                <a:solidFill>
                  <a:schemeClr val="tx1"/>
                </a:solidFill>
                <a:effectLst/>
                <a:latin typeface="+mn-lt"/>
                <a:ea typeface="+mn-ea"/>
                <a:cs typeface="+mn-cs"/>
              </a:rPr>
              <a:t>a használatbavételhez szükséges nyilatkozatokat a felelős műszaki vezető az építési naplóban megtette,</a:t>
            </a:r>
          </a:p>
          <a:p>
            <a:pPr lvl="0"/>
            <a:r>
              <a:rPr lang="hu-HU" sz="1200" kern="1200" dirty="0" smtClean="0">
                <a:solidFill>
                  <a:schemeClr val="tx1"/>
                </a:solidFill>
                <a:effectLst/>
                <a:latin typeface="+mn-lt"/>
                <a:ea typeface="+mn-ea"/>
                <a:cs typeface="+mn-cs"/>
              </a:rPr>
              <a:t>az építmény üzemeltetéséhez szükséges dokumentumokat a kivitelező átadta,</a:t>
            </a:r>
          </a:p>
          <a:p>
            <a:pPr lvl="0"/>
            <a:r>
              <a:rPr lang="hu-HU" sz="1200" kern="1200" dirty="0" smtClean="0">
                <a:solidFill>
                  <a:schemeClr val="tx1"/>
                </a:solidFill>
                <a:effectLst/>
                <a:latin typeface="+mn-lt"/>
                <a:ea typeface="+mn-ea"/>
                <a:cs typeface="+mn-cs"/>
              </a:rPr>
              <a:t>a kivitelező az építési munkaterületet részére átadta (vagyis ismét az építtető rendelkezhet az építési helyszínnel/épülettel).</a:t>
            </a:r>
          </a:p>
          <a:p>
            <a:r>
              <a:rPr lang="hu-HU" sz="1200" i="1" kern="1200" dirty="0" smtClean="0">
                <a:solidFill>
                  <a:schemeClr val="tx1"/>
                </a:solidFill>
                <a:effectLst/>
                <a:latin typeface="+mn-lt"/>
                <a:ea typeface="+mn-ea"/>
                <a:cs typeface="+mn-cs"/>
              </a:rPr>
              <a:t>f)</a:t>
            </a:r>
            <a:r>
              <a:rPr lang="hu-HU" sz="1200" kern="1200" dirty="0" smtClean="0">
                <a:solidFill>
                  <a:schemeClr val="tx1"/>
                </a:solidFill>
                <a:effectLst/>
                <a:latin typeface="+mn-lt"/>
                <a:ea typeface="+mn-ea"/>
                <a:cs typeface="+mn-cs"/>
              </a:rPr>
              <a:t> a használatbavételi engedély illetve a használatbavételi tudomásulvétel építtető általi kezdeményezésének egyik lényeges feltétele az építési munkaterület építési naplóban dokumentált átvétele (amihez hozzákapcsolódik az a feltétel, hogy az építtető a munka ellenértékét a kivitelezőnek kifizette), </a:t>
            </a:r>
          </a:p>
          <a:p>
            <a:r>
              <a:rPr lang="hu-HU" sz="1200" i="1" kern="1200" dirty="0" smtClean="0">
                <a:solidFill>
                  <a:schemeClr val="tx1"/>
                </a:solidFill>
                <a:effectLst/>
                <a:latin typeface="+mn-lt"/>
                <a:ea typeface="+mn-ea"/>
                <a:cs typeface="+mn-cs"/>
              </a:rPr>
              <a:t>g)</a:t>
            </a:r>
            <a:r>
              <a:rPr lang="hu-HU" sz="1200" kern="1200" dirty="0" smtClean="0">
                <a:solidFill>
                  <a:schemeClr val="tx1"/>
                </a:solidFill>
                <a:effectLst/>
                <a:latin typeface="+mn-lt"/>
                <a:ea typeface="+mn-ea"/>
                <a:cs typeface="+mn-cs"/>
              </a:rPr>
              <a:t> ha az építési napló a használatbavétel kezdeményezésekor az építési munkaterület építtető általi átvételét nem igazolja (pl. mert az ellenérték nem került kifizetésre) a használatbavételi engedélyhez kötött, illetve a használatbavétel tudomásulvételi eljárás körébe tartozó építési tevékenység esetén:</a:t>
            </a:r>
          </a:p>
          <a:p>
            <a:r>
              <a:rPr lang="hu-HU" sz="1200" i="1" kern="1200" dirty="0" err="1" smtClean="0">
                <a:solidFill>
                  <a:schemeClr val="tx1"/>
                </a:solidFill>
                <a:effectLst/>
                <a:latin typeface="+mn-lt"/>
                <a:ea typeface="+mn-ea"/>
                <a:cs typeface="+mn-cs"/>
              </a:rPr>
              <a:t>ga</a:t>
            </a:r>
            <a:r>
              <a:rPr lang="hu-HU" sz="1200" i="1" kern="1200" dirty="0" smtClean="0">
                <a:solidFill>
                  <a:schemeClr val="tx1"/>
                </a:solidFill>
                <a:effectLst/>
                <a:latin typeface="+mn-lt"/>
                <a:ea typeface="+mn-ea"/>
                <a:cs typeface="+mn-cs"/>
              </a:rPr>
              <a:t>)</a:t>
            </a:r>
            <a:r>
              <a:rPr lang="hu-HU" sz="1200" kern="1200" dirty="0" smtClean="0">
                <a:solidFill>
                  <a:schemeClr val="tx1"/>
                </a:solidFill>
                <a:effectLst/>
                <a:latin typeface="+mn-lt"/>
                <a:ea typeface="+mn-ea"/>
                <a:cs typeface="+mn-cs"/>
              </a:rPr>
              <a:t> használatbavételi engedélyhez kötött építési tevékenység esetén az építésügyi hatóság az ÉTDR általános tájékoztató felületén, valamint az építési naplóban is tájékoztatja az érdekelteket, hogy a használatbavételi engedélyezési eljárást az építtető – a munkaterület átvételének igazolása hiányában – megindította és 60 napos határidő kitűzésével hiánypótlást írt ki. A 60 napos hiánypótlási határidőn belül lehetősége van </a:t>
            </a:r>
          </a:p>
          <a:p>
            <a:pPr lvl="0"/>
            <a:r>
              <a:rPr lang="hu-HU" sz="1200" kern="1200" dirty="0" smtClean="0">
                <a:solidFill>
                  <a:schemeClr val="tx1"/>
                </a:solidFill>
                <a:effectLst/>
                <a:latin typeface="+mn-lt"/>
                <a:ea typeface="+mn-ea"/>
                <a:cs typeface="+mn-cs"/>
              </a:rPr>
              <a:t>az építtetőnek az építési munkaterület átvételét utólag igazolni, és </a:t>
            </a:r>
          </a:p>
          <a:p>
            <a:pPr lvl="0"/>
            <a:r>
              <a:rPr lang="hu-HU" sz="1200" kern="1200" dirty="0" smtClean="0">
                <a:solidFill>
                  <a:schemeClr val="tx1"/>
                </a:solidFill>
                <a:effectLst/>
                <a:latin typeface="+mn-lt"/>
                <a:ea typeface="+mn-ea"/>
                <a:cs typeface="+mn-cs"/>
              </a:rPr>
              <a:t>a fővállalkozó kivitelezőnek – a vélhetően fennálló vita rendezése érdekében - vitarendezési eljárást vagy a Teljesítésigazolási Szakértői Szerv eljárását kezdeményezni. </a:t>
            </a:r>
          </a:p>
          <a:p>
            <a:r>
              <a:rPr lang="hu-HU" sz="1200" kern="1200" dirty="0" smtClean="0">
                <a:solidFill>
                  <a:schemeClr val="tx1"/>
                </a:solidFill>
                <a:effectLst/>
                <a:latin typeface="+mn-lt"/>
                <a:ea typeface="+mn-ea"/>
                <a:cs typeface="+mn-cs"/>
              </a:rPr>
              <a:t>A használatbavételt az építésügyi hatóság a munkaterület átvételének igazolásától számított 5 napon belül vagy a munkaterület átvételének igazolása hiányában a 60. nap leteltét követő 5 napon belül engedélyezi.</a:t>
            </a:r>
          </a:p>
          <a:p>
            <a:r>
              <a:rPr lang="hu-HU" sz="1200" i="1" kern="1200" dirty="0" err="1" smtClean="0">
                <a:solidFill>
                  <a:schemeClr val="tx1"/>
                </a:solidFill>
                <a:effectLst/>
                <a:latin typeface="+mn-lt"/>
                <a:ea typeface="+mn-ea"/>
                <a:cs typeface="+mn-cs"/>
              </a:rPr>
              <a:t>gb</a:t>
            </a:r>
            <a:r>
              <a:rPr lang="hu-HU" sz="1200" i="1" kern="1200" dirty="0" smtClean="0">
                <a:solidFill>
                  <a:schemeClr val="tx1"/>
                </a:solidFill>
                <a:effectLst/>
                <a:latin typeface="+mn-lt"/>
                <a:ea typeface="+mn-ea"/>
                <a:cs typeface="+mn-cs"/>
              </a:rPr>
              <a:t>)</a:t>
            </a:r>
            <a:r>
              <a:rPr lang="hu-HU" sz="1200" kern="1200" dirty="0" smtClean="0">
                <a:solidFill>
                  <a:schemeClr val="tx1"/>
                </a:solidFill>
                <a:effectLst/>
                <a:latin typeface="+mn-lt"/>
                <a:ea typeface="+mn-ea"/>
                <a:cs typeface="+mn-cs"/>
              </a:rPr>
              <a:t> a használatbavétel tudomásulvételi eljárás körébe tartozó építési tevékenység esetén az építésügyi hatóság tájékoztatja az építtetőt, hogy az eljárás meghosszabbodik és a munkaterület átvételének igazolása hiányában – az egyéb feltételek teljesülése mellett – a használatbavételt a 60. napot követő 5 napon belül veszi tudomásul. </a:t>
            </a:r>
          </a:p>
          <a:p>
            <a:r>
              <a:rPr lang="hu-HU" sz="1200" kern="1200" dirty="0" smtClean="0">
                <a:solidFill>
                  <a:schemeClr val="tx1"/>
                </a:solidFill>
                <a:effectLst/>
                <a:latin typeface="+mn-lt"/>
                <a:ea typeface="+mn-ea"/>
                <a:cs typeface="+mn-cs"/>
              </a:rPr>
              <a:t> </a:t>
            </a:r>
          </a:p>
          <a:p>
            <a:r>
              <a:rPr lang="hu-HU" sz="1200" kern="1200" dirty="0" smtClean="0">
                <a:solidFill>
                  <a:schemeClr val="tx1"/>
                </a:solidFill>
                <a:effectLst/>
                <a:latin typeface="+mn-lt"/>
                <a:ea typeface="+mn-ea"/>
                <a:cs typeface="+mn-cs"/>
              </a:rPr>
              <a:t>A lánctartozás kialakulását sokszor előidéző építtető és fővállalkozó kivitelező közötti vitahelyzetet megvizsgálva ki lehet jelenteni, hogy az építésügyi hatóságnak csak korlátozott lehetőségei vannak a megoldás elősegítésére. Az engedélyköteles kivitelezési tevékenység befejezésével az építtetőnek az építésügyi hatóságtól kell kérni a használatbavételi engedély kiadását illetve a használatbavétel tudomásulvételét. A hatályos szabályozás szerint az építésügyi hatóság ekkor csak az építmény rendeltetésszerű és biztonságos használatra való alkalmasságát vizsgálja. Ennek teljesülése esetén a használatbavételt engedélyezi, illetve tudomásul veszi. A kivitelezői szakmai szervezetek régóta hangoztatott óhaja, hogy az építésügyi hatóság a fővállalkozói követelés rendezésének hiányában ne engedélyezze a használatot. </a:t>
            </a:r>
          </a:p>
          <a:p>
            <a:r>
              <a:rPr lang="hu-HU" sz="1200" kern="1200" dirty="0" smtClean="0">
                <a:solidFill>
                  <a:schemeClr val="tx1"/>
                </a:solidFill>
                <a:effectLst/>
                <a:latin typeface="+mn-lt"/>
                <a:ea typeface="+mn-ea"/>
                <a:cs typeface="+mn-cs"/>
              </a:rPr>
              <a:t> </a:t>
            </a:r>
          </a:p>
          <a:p>
            <a:r>
              <a:rPr lang="hu-HU" sz="1200" kern="1200" dirty="0" smtClean="0">
                <a:solidFill>
                  <a:schemeClr val="tx1"/>
                </a:solidFill>
                <a:effectLst/>
                <a:latin typeface="+mn-lt"/>
                <a:ea typeface="+mn-ea"/>
                <a:cs typeface="+mn-cs"/>
              </a:rPr>
              <a:t>Az építésügyi hatóság nem alkalmas az építési szerződés teljesítéséből eredő polgári jogi viták eldöntésére, így a használatbavételi eljárást sem lehet valamilyen kérdéses követelés rendezésétől függővé tenni.</a:t>
            </a:r>
          </a:p>
          <a:p>
            <a:r>
              <a:rPr lang="hu-HU" sz="1200" kern="1200" dirty="0" smtClean="0">
                <a:solidFill>
                  <a:schemeClr val="tx1"/>
                </a:solidFill>
                <a:effectLst/>
                <a:latin typeface="+mn-lt"/>
                <a:ea typeface="+mn-ea"/>
                <a:cs typeface="+mn-cs"/>
              </a:rPr>
              <a:t> </a:t>
            </a:r>
          </a:p>
          <a:p>
            <a:r>
              <a:rPr lang="hu-HU" sz="1200" kern="1200" dirty="0" smtClean="0">
                <a:solidFill>
                  <a:schemeClr val="tx1"/>
                </a:solidFill>
                <a:effectLst/>
                <a:latin typeface="+mn-lt"/>
                <a:ea typeface="+mn-ea"/>
                <a:cs typeface="+mn-cs"/>
              </a:rPr>
              <a:t>Figyelembe véve az építtető és a fővállalkozó kivitelező ellentétes érdekeit, olyan megoldást kellett találni, ami egyfelől a rendeltetésszerű és biztonságos használatra alkalmas építmény esetén – még a fővállalkozói visszaélésre számolva – is lehetőséget ad a használatbavételi engedély megszerzésére, másfelől a fővállalkozó kivitelezőnek is nagyobb esélyt ad arra, hogy a jogos követelésének érvényesítése érdekében lépéseket tegyen.</a:t>
            </a:r>
          </a:p>
          <a:p>
            <a:r>
              <a:rPr lang="hu-HU" sz="1200" kern="1200" dirty="0" smtClean="0">
                <a:solidFill>
                  <a:schemeClr val="tx1"/>
                </a:solidFill>
                <a:effectLst/>
                <a:latin typeface="+mn-lt"/>
                <a:ea typeface="+mn-ea"/>
                <a:cs typeface="+mn-cs"/>
              </a:rPr>
              <a:t>A munkaterület átvételének igazolása hiányában a használatbavétel 60 napos időszak elteltével történő engedélyezése, illetve tudomásulvétele csak ideiglenes, az előírt kötelezettség nem teljesítésével arányos korlátozást jelent az építtető számára. A 60 napos időszak lehetőséget ad a fővállalkozó kivitelezőnek arra, hogy a legcélszerűbb módon a Teljesítésigazolási Szakértői Szerv eljárását (30+</a:t>
            </a:r>
            <a:r>
              <a:rPr lang="hu-HU" sz="1200" kern="1200" dirty="0" err="1" smtClean="0">
                <a:solidFill>
                  <a:schemeClr val="tx1"/>
                </a:solidFill>
                <a:effectLst/>
                <a:latin typeface="+mn-lt"/>
                <a:ea typeface="+mn-ea"/>
                <a:cs typeface="+mn-cs"/>
              </a:rPr>
              <a:t>30</a:t>
            </a:r>
            <a:r>
              <a:rPr lang="hu-HU" sz="1200" kern="1200" dirty="0" smtClean="0">
                <a:solidFill>
                  <a:schemeClr val="tx1"/>
                </a:solidFill>
                <a:effectLst/>
                <a:latin typeface="+mn-lt"/>
                <a:ea typeface="+mn-ea"/>
                <a:cs typeface="+mn-cs"/>
              </a:rPr>
              <a:t> nap) kezdeményezze és a bíróság az ehhez kapcsolódó ideiglenes vagy biztosítási intézkedést elrendelje, vagy egyéb jogorvoslati eljárás olyan stádiumba juttasson, amikor már lépések tehetők a követelés érvényesítésének biztosítására.</a:t>
            </a:r>
          </a:p>
          <a:p>
            <a:r>
              <a:rPr lang="hu-HU" sz="1200" kern="1200" dirty="0" smtClean="0">
                <a:solidFill>
                  <a:schemeClr val="tx1"/>
                </a:solidFill>
                <a:effectLst/>
                <a:latin typeface="+mn-lt"/>
                <a:ea typeface="+mn-ea"/>
                <a:cs typeface="+mn-cs"/>
              </a:rPr>
              <a:t>A teljesítéssel elől járó fővállalkozó kivitelező helyzetét egyértelműsíti a munkaterület birtoklásával kapcsolatos helyzet tisztázása</a:t>
            </a:r>
          </a:p>
          <a:p>
            <a:r>
              <a:rPr lang="hu-HU" sz="1200" i="1" kern="1200" dirty="0" smtClean="0">
                <a:solidFill>
                  <a:schemeClr val="tx1"/>
                </a:solidFill>
                <a:effectLst/>
                <a:latin typeface="+mn-lt"/>
                <a:ea typeface="+mn-ea"/>
                <a:cs typeface="+mn-cs"/>
              </a:rPr>
              <a:t>h)</a:t>
            </a:r>
            <a:r>
              <a:rPr lang="hu-HU" sz="1200" kern="1200" dirty="0" smtClean="0">
                <a:solidFill>
                  <a:schemeClr val="tx1"/>
                </a:solidFill>
                <a:effectLst/>
                <a:latin typeface="+mn-lt"/>
                <a:ea typeface="+mn-ea"/>
                <a:cs typeface="+mn-cs"/>
              </a:rPr>
              <a:t> a fővállalkozó kivitelező a szerződés teljesítéséhez szükséges mértékben az építési naplóban meghatározott építési munkaterületre vonatkozóan a birtokláshoz való jogára - a munkaterület átvételétől annak átadásáig, illetve ennek hiányában a használatbavételi engedély kiadásáig vagy a használatbavétel építésügyi hatóság általi tudomásul vételéig - kellő alappal hivatkozhat az építtetővel, illetve az építési tevékenységgel érintett telek, építmény, építményrész tulajdonosával szemben is;</a:t>
            </a:r>
          </a:p>
          <a:p>
            <a:r>
              <a:rPr lang="hu-HU" sz="1200" i="1" kern="1200" dirty="0" smtClean="0">
                <a:solidFill>
                  <a:schemeClr val="tx1"/>
                </a:solidFill>
                <a:effectLst/>
                <a:latin typeface="+mn-lt"/>
                <a:ea typeface="+mn-ea"/>
                <a:cs typeface="+mn-cs"/>
              </a:rPr>
              <a:t>i)</a:t>
            </a:r>
            <a:r>
              <a:rPr lang="hu-HU" sz="1200" kern="1200" dirty="0" smtClean="0">
                <a:solidFill>
                  <a:schemeClr val="tx1"/>
                </a:solidFill>
                <a:effectLst/>
                <a:latin typeface="+mn-lt"/>
                <a:ea typeface="+mn-ea"/>
                <a:cs typeface="+mn-cs"/>
              </a:rPr>
              <a:t> a fővállalkozó kivitelezőt megillető birtoklás jogára az alvállalkozó kivitelező is hivatkozhat az építtetővel, illetve az építési tevékenységgel érintett telek, építmény, építményrész tulajdonosával szemben </a:t>
            </a:r>
          </a:p>
          <a:p>
            <a:r>
              <a:rPr lang="hu-HU" sz="1200" kern="1200" dirty="0" smtClean="0">
                <a:solidFill>
                  <a:schemeClr val="tx1"/>
                </a:solidFill>
                <a:effectLst/>
                <a:latin typeface="+mn-lt"/>
                <a:ea typeface="+mn-ea"/>
                <a:cs typeface="+mn-cs"/>
              </a:rPr>
              <a:t>A szabályozás ilyen módon kellően rugalmas és egyformán alkalmazható birtoklással kapcsolatos megfogalmazást tartalmaz mind az új építmény megépítésére, mind a meglévő építmények engedély vagy tudomásulvétel köteles felújítási vagy bővítési munkáira vonatkozóan. Kiemelést érdemel, hogy a fővállalkozó kivitelezőt a szerződés teljesítéséhez szükséges mértékben illeti meg a birtoklás joga, vagyis ezen túlmenően az építtető illetve tulajdonos korlátozást nem szenved.</a:t>
            </a:r>
          </a:p>
          <a:p>
            <a:r>
              <a:rPr lang="hu-HU" sz="1200" kern="1200" dirty="0" smtClean="0">
                <a:solidFill>
                  <a:schemeClr val="tx1"/>
                </a:solidFill>
                <a:effectLst/>
                <a:latin typeface="+mn-lt"/>
                <a:ea typeface="+mn-ea"/>
                <a:cs typeface="+mn-cs"/>
              </a:rPr>
              <a:t> </a:t>
            </a:r>
          </a:p>
          <a:p>
            <a:r>
              <a:rPr lang="hu-HU" sz="1200" kern="1200" dirty="0" smtClean="0">
                <a:solidFill>
                  <a:schemeClr val="tx1"/>
                </a:solidFill>
                <a:effectLst/>
                <a:latin typeface="+mn-lt"/>
                <a:ea typeface="+mn-ea"/>
                <a:cs typeface="+mn-cs"/>
              </a:rPr>
              <a:t>A fedezetkezelői közreműködés keretében megvalósult építési beruházás e szabályok alkalmazása alól kivétel, mivel itt nem merülhet fel ki nem fizetett fővállalkozói követelés.</a:t>
            </a:r>
          </a:p>
          <a:p>
            <a:r>
              <a:rPr lang="hu-HU" sz="1200" kern="1200" dirty="0" smtClean="0">
                <a:solidFill>
                  <a:schemeClr val="tx1"/>
                </a:solidFill>
                <a:effectLst/>
                <a:latin typeface="+mn-lt"/>
                <a:ea typeface="+mn-ea"/>
                <a:cs typeface="+mn-cs"/>
              </a:rPr>
              <a:t>Az előterjesztés </a:t>
            </a:r>
            <a:r>
              <a:rPr lang="hu-HU" sz="1200" i="1" kern="1200" dirty="0" smtClean="0">
                <a:solidFill>
                  <a:schemeClr val="tx1"/>
                </a:solidFill>
                <a:effectLst/>
                <a:latin typeface="+mn-lt"/>
                <a:ea typeface="+mn-ea"/>
                <a:cs typeface="+mn-cs"/>
              </a:rPr>
              <a:t>1. melléklete</a:t>
            </a:r>
            <a:r>
              <a:rPr lang="hu-HU" sz="1200" kern="1200" dirty="0" smtClean="0">
                <a:solidFill>
                  <a:schemeClr val="tx1"/>
                </a:solidFill>
                <a:effectLst/>
                <a:latin typeface="+mn-lt"/>
                <a:ea typeface="+mn-ea"/>
                <a:cs typeface="+mn-cs"/>
              </a:rPr>
              <a:t> szerinti jogszabály-módosítási tervezet 1. § (7) és (8) bekezdése az építésüggyel összefüggő egyes kormányrendeletek módosításáról szóló 322/2012. (XI. 16.) Korm. rendelet 81. § és 83. §</a:t>
            </a:r>
            <a:r>
              <a:rPr lang="hu-HU" sz="1200" kern="1200" dirty="0" err="1" smtClean="0">
                <a:solidFill>
                  <a:schemeClr val="tx1"/>
                </a:solidFill>
                <a:effectLst/>
                <a:latin typeface="+mn-lt"/>
                <a:ea typeface="+mn-ea"/>
                <a:cs typeface="+mn-cs"/>
              </a:rPr>
              <a:t>-át</a:t>
            </a:r>
            <a:r>
              <a:rPr lang="hu-HU" sz="1200" kern="1200" dirty="0" smtClean="0">
                <a:solidFill>
                  <a:schemeClr val="tx1"/>
                </a:solidFill>
                <a:effectLst/>
                <a:latin typeface="+mn-lt"/>
                <a:ea typeface="+mn-ea"/>
                <a:cs typeface="+mn-cs"/>
              </a:rPr>
              <a:t> – azok hatályba nem lépésének kimondása mellett – szabályozza újra.. </a:t>
            </a:r>
          </a:p>
          <a:p>
            <a:r>
              <a:rPr lang="hu-HU" sz="1200" kern="1200" smtClean="0">
                <a:solidFill>
                  <a:schemeClr val="tx1"/>
                </a:solidFill>
                <a:effectLst/>
                <a:latin typeface="+mn-lt"/>
                <a:ea typeface="+mn-ea"/>
                <a:cs typeface="+mn-cs"/>
              </a:rPr>
              <a:t> </a:t>
            </a:r>
          </a:p>
          <a:p>
            <a:endParaRPr lang="hu-HU"/>
          </a:p>
        </p:txBody>
      </p:sp>
      <p:sp>
        <p:nvSpPr>
          <p:cNvPr id="4" name="Dia számának helye 3"/>
          <p:cNvSpPr>
            <a:spLocks noGrp="1"/>
          </p:cNvSpPr>
          <p:nvPr>
            <p:ph type="sldNum" sz="quarter" idx="10"/>
          </p:nvPr>
        </p:nvSpPr>
        <p:spPr/>
        <p:txBody>
          <a:bodyPr/>
          <a:lstStyle/>
          <a:p>
            <a:fld id="{27C38BC0-0364-40DF-9675-0E2639769405}" type="slidenum">
              <a:rPr lang="hu-HU" smtClean="0"/>
              <a:t>47</a:t>
            </a:fld>
            <a:endParaRPr lang="hu-HU"/>
          </a:p>
        </p:txBody>
      </p:sp>
    </p:spTree>
    <p:extLst>
      <p:ext uri="{BB962C8B-B14F-4D97-AF65-F5344CB8AC3E}">
        <p14:creationId xmlns:p14="http://schemas.microsoft.com/office/powerpoint/2010/main" val="2551004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bg>
      <p:bgRef idx="1001">
        <a:schemeClr val="bg1"/>
      </p:bgRef>
    </p:bg>
    <p:spTree>
      <p:nvGrpSpPr>
        <p:cNvPr id="1" name=""/>
        <p:cNvGrpSpPr/>
        <p:nvPr/>
      </p:nvGrpSpPr>
      <p:grpSpPr>
        <a:xfrm>
          <a:off x="0" y="0"/>
          <a:ext cx="0" cy="0"/>
          <a:chOff x="0" y="0"/>
          <a:chExt cx="0" cy="0"/>
        </a:xfrm>
      </p:grpSpPr>
      <p:sp>
        <p:nvSpPr>
          <p:cNvPr id="8" name="Cím 7"/>
          <p:cNvSpPr>
            <a:spLocks noGrp="1"/>
          </p:cNvSpPr>
          <p:nvPr>
            <p:ph type="ctrTitle"/>
          </p:nvPr>
        </p:nvSpPr>
        <p:spPr>
          <a:xfrm>
            <a:off x="2286000" y="3124200"/>
            <a:ext cx="6172200" cy="1894362"/>
          </a:xfrm>
        </p:spPr>
        <p:txBody>
          <a:bodyPr/>
          <a:lstStyle>
            <a:lvl1pPr>
              <a:defRPr b="1"/>
            </a:lvl1pPr>
          </a:lstStyle>
          <a:p>
            <a:r>
              <a:rPr kumimoji="0" lang="hu-HU" smtClean="0"/>
              <a:t>Mintacím szerkesztése</a:t>
            </a:r>
            <a:endParaRPr kumimoji="0" lang="en-US"/>
          </a:p>
        </p:txBody>
      </p:sp>
      <p:sp>
        <p:nvSpPr>
          <p:cNvPr id="9" name="Alcím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28" name="Dátum helye 27"/>
          <p:cNvSpPr>
            <a:spLocks noGrp="1"/>
          </p:cNvSpPr>
          <p:nvPr>
            <p:ph type="dt" sz="half" idx="10"/>
          </p:nvPr>
        </p:nvSpPr>
        <p:spPr bwMode="auto">
          <a:xfrm rot="5400000">
            <a:off x="7764621" y="1174097"/>
            <a:ext cx="2286000" cy="381000"/>
          </a:xfrm>
        </p:spPr>
        <p:txBody>
          <a:bodyPr/>
          <a:lstStyle/>
          <a:p>
            <a:fld id="{5D16C653-4AC1-4B6E-8AD3-C0DFC30CB5B9}" type="datetimeFigureOut">
              <a:rPr lang="hu-HU" smtClean="0"/>
              <a:t>2017.11.06.</a:t>
            </a:fld>
            <a:endParaRPr lang="hu-HU"/>
          </a:p>
        </p:txBody>
      </p:sp>
      <p:sp>
        <p:nvSpPr>
          <p:cNvPr id="17" name="Élőláb helye 16"/>
          <p:cNvSpPr>
            <a:spLocks noGrp="1"/>
          </p:cNvSpPr>
          <p:nvPr>
            <p:ph type="ftr" sz="quarter" idx="11"/>
          </p:nvPr>
        </p:nvSpPr>
        <p:spPr bwMode="auto">
          <a:xfrm rot="5400000">
            <a:off x="7077269" y="4181669"/>
            <a:ext cx="3657600" cy="384048"/>
          </a:xfrm>
        </p:spPr>
        <p:txBody>
          <a:bodyPr/>
          <a:lstStyle/>
          <a:p>
            <a:endParaRPr lang="hu-HU"/>
          </a:p>
        </p:txBody>
      </p:sp>
      <p:sp>
        <p:nvSpPr>
          <p:cNvPr id="10" name="Téglalap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églalap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Téglalap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Téglalap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gyenes összekötő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Egyenes összekötő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Egyenes összekötő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Egyenes összekötő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Egyenes összekötő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Egyenes összekötő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Téglalap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zis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zis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zis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zis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zis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Dia számának helye 28"/>
          <p:cNvSpPr>
            <a:spLocks noGrp="1"/>
          </p:cNvSpPr>
          <p:nvPr>
            <p:ph type="sldNum" sz="quarter" idx="12"/>
          </p:nvPr>
        </p:nvSpPr>
        <p:spPr bwMode="auto">
          <a:xfrm>
            <a:off x="1325544" y="4928702"/>
            <a:ext cx="609600" cy="517524"/>
          </a:xfrm>
        </p:spPr>
        <p:txBody>
          <a:bodyPr/>
          <a:lstStyle/>
          <a:p>
            <a:fld id="{86C59D3E-0CF1-4AD1-9CEE-30E72C341C03}" type="slidenum">
              <a:rPr lang="hu-HU" smtClean="0"/>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5D16C653-4AC1-4B6E-8AD3-C0DFC30CB5B9}" type="datetimeFigureOut">
              <a:rPr lang="hu-HU" smtClean="0"/>
              <a:t>2017.11.06.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86C59D3E-0CF1-4AD1-9CEE-30E72C341C03}"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9"/>
            <a:ext cx="1676400" cy="5851525"/>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274638"/>
            <a:ext cx="6019800" cy="5851525"/>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5D16C653-4AC1-4B6E-8AD3-C0DFC30CB5B9}" type="datetimeFigureOut">
              <a:rPr lang="hu-HU" smtClean="0"/>
              <a:t>2017.11.06.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86C59D3E-0CF1-4AD1-9CEE-30E72C341C03}"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8" name="Tartalom helye 7"/>
          <p:cNvSpPr>
            <a:spLocks noGrp="1"/>
          </p:cNvSpPr>
          <p:nvPr>
            <p:ph sz="quarter" idx="1"/>
          </p:nvPr>
        </p:nvSpPr>
        <p:spPr>
          <a:xfrm>
            <a:off x="457200" y="1600200"/>
            <a:ext cx="7467600" cy="4873752"/>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4"/>
          </p:nvPr>
        </p:nvSpPr>
        <p:spPr/>
        <p:txBody>
          <a:bodyPr rtlCol="0"/>
          <a:lstStyle/>
          <a:p>
            <a:fld id="{5D16C653-4AC1-4B6E-8AD3-C0DFC30CB5B9}" type="datetimeFigureOut">
              <a:rPr lang="hu-HU" smtClean="0"/>
              <a:t>2017.11.06.</a:t>
            </a:fld>
            <a:endParaRPr lang="hu-HU"/>
          </a:p>
        </p:txBody>
      </p:sp>
      <p:sp>
        <p:nvSpPr>
          <p:cNvPr id="9" name="Dia számának helye 8"/>
          <p:cNvSpPr>
            <a:spLocks noGrp="1"/>
          </p:cNvSpPr>
          <p:nvPr>
            <p:ph type="sldNum" sz="quarter" idx="15"/>
          </p:nvPr>
        </p:nvSpPr>
        <p:spPr/>
        <p:txBody>
          <a:bodyPr rtlCol="0"/>
          <a:lstStyle/>
          <a:p>
            <a:fld id="{86C59D3E-0CF1-4AD1-9CEE-30E72C341C03}" type="slidenum">
              <a:rPr lang="hu-HU" smtClean="0"/>
              <a:t>‹#›</a:t>
            </a:fld>
            <a:endParaRPr lang="hu-HU"/>
          </a:p>
        </p:txBody>
      </p:sp>
      <p:sp>
        <p:nvSpPr>
          <p:cNvPr id="10" name="Élőláb helye 9"/>
          <p:cNvSpPr>
            <a:spLocks noGrp="1"/>
          </p:cNvSpPr>
          <p:nvPr>
            <p:ph type="ftr" sz="quarter" idx="16"/>
          </p:nvPr>
        </p:nvSpPr>
        <p:spPr/>
        <p:txBody>
          <a:bodyPr rtlCol="0"/>
          <a:lstStyle/>
          <a:p>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Ref idx="1001">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2286000" y="2895600"/>
            <a:ext cx="6172200" cy="2053590"/>
          </a:xfrm>
        </p:spPr>
        <p:txBody>
          <a:bodyPr/>
          <a:lstStyle>
            <a:lvl1pPr algn="l">
              <a:buNone/>
              <a:defRPr sz="3000" b="1" cap="small" baseline="0"/>
            </a:lvl1pPr>
          </a:lstStyle>
          <a:p>
            <a:r>
              <a:rPr kumimoji="0" lang="hu-HU" smtClean="0"/>
              <a:t>Mintacím szerkesztése</a:t>
            </a:r>
            <a:endParaRPr kumimoji="0" lang="en-US"/>
          </a:p>
        </p:txBody>
      </p:sp>
      <p:sp>
        <p:nvSpPr>
          <p:cNvPr id="3" name="Szöveg hely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átum helye 3"/>
          <p:cNvSpPr>
            <a:spLocks noGrp="1"/>
          </p:cNvSpPr>
          <p:nvPr>
            <p:ph type="dt" sz="half" idx="10"/>
          </p:nvPr>
        </p:nvSpPr>
        <p:spPr bwMode="auto">
          <a:xfrm rot="5400000">
            <a:off x="7763256" y="1170432"/>
            <a:ext cx="2286000" cy="381000"/>
          </a:xfrm>
        </p:spPr>
        <p:txBody>
          <a:bodyPr/>
          <a:lstStyle/>
          <a:p>
            <a:fld id="{5D16C653-4AC1-4B6E-8AD3-C0DFC30CB5B9}" type="datetimeFigureOut">
              <a:rPr lang="hu-HU" smtClean="0"/>
              <a:t>2017.11.06.</a:t>
            </a:fld>
            <a:endParaRPr lang="hu-HU"/>
          </a:p>
        </p:txBody>
      </p:sp>
      <p:sp>
        <p:nvSpPr>
          <p:cNvPr id="5" name="Élőláb helye 4"/>
          <p:cNvSpPr>
            <a:spLocks noGrp="1"/>
          </p:cNvSpPr>
          <p:nvPr>
            <p:ph type="ftr" sz="quarter" idx="11"/>
          </p:nvPr>
        </p:nvSpPr>
        <p:spPr bwMode="auto">
          <a:xfrm rot="5400000">
            <a:off x="7077456" y="4178808"/>
            <a:ext cx="3657600" cy="384048"/>
          </a:xfrm>
        </p:spPr>
        <p:txBody>
          <a:bodyPr/>
          <a:lstStyle/>
          <a:p>
            <a:endParaRPr lang="hu-HU"/>
          </a:p>
        </p:txBody>
      </p:sp>
      <p:sp>
        <p:nvSpPr>
          <p:cNvPr id="9" name="Téglalap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Téglalap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églalap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églalap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gyenes összekötő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gyenes összekötő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Egyenes összekötő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Egyenes összekötő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Egyenes összekötő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Téglalap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zis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zis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zis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zis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zis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gyenes összekötő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Dia számának helye 5"/>
          <p:cNvSpPr>
            <a:spLocks noGrp="1"/>
          </p:cNvSpPr>
          <p:nvPr>
            <p:ph type="sldNum" sz="quarter" idx="12"/>
          </p:nvPr>
        </p:nvSpPr>
        <p:spPr bwMode="auto">
          <a:xfrm>
            <a:off x="1340616" y="4928702"/>
            <a:ext cx="609600" cy="517524"/>
          </a:xfrm>
        </p:spPr>
        <p:txBody>
          <a:bodyPr/>
          <a:lstStyle/>
          <a:p>
            <a:fld id="{86C59D3E-0CF1-4AD1-9CEE-30E72C341C03}" type="slidenum">
              <a:rPr lang="hu-HU" smtClean="0"/>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5" name="Dátum helye 4"/>
          <p:cNvSpPr>
            <a:spLocks noGrp="1"/>
          </p:cNvSpPr>
          <p:nvPr>
            <p:ph type="dt" sz="half" idx="10"/>
          </p:nvPr>
        </p:nvSpPr>
        <p:spPr/>
        <p:txBody>
          <a:bodyPr/>
          <a:lstStyle/>
          <a:p>
            <a:fld id="{5D16C653-4AC1-4B6E-8AD3-C0DFC30CB5B9}" type="datetimeFigureOut">
              <a:rPr lang="hu-HU" smtClean="0"/>
              <a:t>2017.11.06.</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86C59D3E-0CF1-4AD1-9CEE-30E72C341C03}" type="slidenum">
              <a:rPr lang="hu-HU" smtClean="0"/>
              <a:t>‹#›</a:t>
            </a:fld>
            <a:endParaRPr lang="hu-HU"/>
          </a:p>
        </p:txBody>
      </p:sp>
      <p:sp>
        <p:nvSpPr>
          <p:cNvPr id="9" name="Tartalom helye 8"/>
          <p:cNvSpPr>
            <a:spLocks noGrp="1"/>
          </p:cNvSpPr>
          <p:nvPr>
            <p:ph sz="quarter" idx="1"/>
          </p:nvPr>
        </p:nvSpPr>
        <p:spPr>
          <a:xfrm>
            <a:off x="457200" y="1600200"/>
            <a:ext cx="3657600"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1" name="Tartalom helye 10"/>
          <p:cNvSpPr>
            <a:spLocks noGrp="1"/>
          </p:cNvSpPr>
          <p:nvPr>
            <p:ph sz="quarter" idx="2"/>
          </p:nvPr>
        </p:nvSpPr>
        <p:spPr>
          <a:xfrm>
            <a:off x="4270248" y="1600200"/>
            <a:ext cx="3657600"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7543800" cy="1143000"/>
          </a:xfrm>
        </p:spPr>
        <p:txBody>
          <a:bodyPr anchor="b"/>
          <a:lstStyle>
            <a:lvl1pPr>
              <a:defRPr/>
            </a:lvl1pPr>
          </a:lstStyle>
          <a:p>
            <a:r>
              <a:rPr kumimoji="0" lang="hu-HU" smtClean="0"/>
              <a:t>Mintacím szerkesztése</a:t>
            </a:r>
            <a:endParaRPr kumimoji="0" lang="en-US"/>
          </a:p>
        </p:txBody>
      </p:sp>
      <p:sp>
        <p:nvSpPr>
          <p:cNvPr id="7" name="Dátum helye 6"/>
          <p:cNvSpPr>
            <a:spLocks noGrp="1"/>
          </p:cNvSpPr>
          <p:nvPr>
            <p:ph type="dt" sz="half" idx="10"/>
          </p:nvPr>
        </p:nvSpPr>
        <p:spPr/>
        <p:txBody>
          <a:bodyPr/>
          <a:lstStyle/>
          <a:p>
            <a:fld id="{5D16C653-4AC1-4B6E-8AD3-C0DFC30CB5B9}" type="datetimeFigureOut">
              <a:rPr lang="hu-HU" smtClean="0"/>
              <a:t>2017.11.06.</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86C59D3E-0CF1-4AD1-9CEE-30E72C341C03}" type="slidenum">
              <a:rPr lang="hu-HU" smtClean="0"/>
              <a:t>‹#›</a:t>
            </a:fld>
            <a:endParaRPr lang="hu-HU"/>
          </a:p>
        </p:txBody>
      </p:sp>
      <p:sp>
        <p:nvSpPr>
          <p:cNvPr id="11" name="Tartalom helye 10"/>
          <p:cNvSpPr>
            <a:spLocks noGrp="1"/>
          </p:cNvSpPr>
          <p:nvPr>
            <p:ph sz="quarter" idx="2"/>
          </p:nvPr>
        </p:nvSpPr>
        <p:spPr>
          <a:xfrm>
            <a:off x="457200" y="2362200"/>
            <a:ext cx="3657600" cy="38862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3" name="Tartalom helye 12"/>
          <p:cNvSpPr>
            <a:spLocks noGrp="1"/>
          </p:cNvSpPr>
          <p:nvPr>
            <p:ph sz="quarter" idx="4"/>
          </p:nvPr>
        </p:nvSpPr>
        <p:spPr>
          <a:xfrm>
            <a:off x="4371975" y="2362200"/>
            <a:ext cx="3657600" cy="38862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2" name="Szöveg hely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u-HU" smtClean="0"/>
              <a:t>Mintaszöveg szerkesztése</a:t>
            </a:r>
          </a:p>
        </p:txBody>
      </p:sp>
      <p:sp>
        <p:nvSpPr>
          <p:cNvPr id="14" name="Szöveg hely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u-HU" smtClean="0"/>
              <a:t>Mintaszöveg szerkesztése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6" name="Dátum helye 5"/>
          <p:cNvSpPr>
            <a:spLocks noGrp="1"/>
          </p:cNvSpPr>
          <p:nvPr>
            <p:ph type="dt" sz="half" idx="10"/>
          </p:nvPr>
        </p:nvSpPr>
        <p:spPr/>
        <p:txBody>
          <a:bodyPr rtlCol="0"/>
          <a:lstStyle/>
          <a:p>
            <a:fld id="{5D16C653-4AC1-4B6E-8AD3-C0DFC30CB5B9}" type="datetimeFigureOut">
              <a:rPr lang="hu-HU" smtClean="0"/>
              <a:t>2017.11.06.</a:t>
            </a:fld>
            <a:endParaRPr lang="hu-HU"/>
          </a:p>
        </p:txBody>
      </p:sp>
      <p:sp>
        <p:nvSpPr>
          <p:cNvPr id="7" name="Dia számának helye 6"/>
          <p:cNvSpPr>
            <a:spLocks noGrp="1"/>
          </p:cNvSpPr>
          <p:nvPr>
            <p:ph type="sldNum" sz="quarter" idx="11"/>
          </p:nvPr>
        </p:nvSpPr>
        <p:spPr/>
        <p:txBody>
          <a:bodyPr rtlCol="0"/>
          <a:lstStyle/>
          <a:p>
            <a:fld id="{86C59D3E-0CF1-4AD1-9CEE-30E72C341C03}" type="slidenum">
              <a:rPr lang="hu-HU" smtClean="0"/>
              <a:t>‹#›</a:t>
            </a:fld>
            <a:endParaRPr lang="hu-HU"/>
          </a:p>
        </p:txBody>
      </p:sp>
      <p:sp>
        <p:nvSpPr>
          <p:cNvPr id="8" name="Élőláb helye 7"/>
          <p:cNvSpPr>
            <a:spLocks noGrp="1"/>
          </p:cNvSpPr>
          <p:nvPr>
            <p:ph type="ftr" sz="quarter" idx="12"/>
          </p:nvPr>
        </p:nvSpPr>
        <p:spPr/>
        <p:txBody>
          <a:bodyPr rtlCol="0"/>
          <a:lstStyle/>
          <a:p>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5D16C653-4AC1-4B6E-8AD3-C0DFC30CB5B9}" type="datetimeFigureOut">
              <a:rPr lang="hu-HU" smtClean="0"/>
              <a:t>2017.11.06.</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86C59D3E-0CF1-4AD1-9CEE-30E72C341C03}"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bg>
      <p:bgRef idx="1001">
        <a:schemeClr val="bg1"/>
      </p:bgRef>
    </p:bg>
    <p:spTree>
      <p:nvGrpSpPr>
        <p:cNvPr id="1" name=""/>
        <p:cNvGrpSpPr/>
        <p:nvPr/>
      </p:nvGrpSpPr>
      <p:grpSpPr>
        <a:xfrm>
          <a:off x="0" y="0"/>
          <a:ext cx="0" cy="0"/>
          <a:chOff x="0" y="0"/>
          <a:chExt cx="0" cy="0"/>
        </a:xfrm>
      </p:grpSpPr>
      <p:sp>
        <p:nvSpPr>
          <p:cNvPr id="10" name="Egyenes összekötő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Cím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hu-HU" smtClean="0"/>
              <a:t>Mintacím szerkesztése</a:t>
            </a:r>
            <a:endParaRPr kumimoji="0" lang="en-US"/>
          </a:p>
        </p:txBody>
      </p:sp>
      <p:sp>
        <p:nvSpPr>
          <p:cNvPr id="3" name="Szöveg hely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hu-HU" smtClean="0"/>
              <a:t>Mintaszöveg szerkesztése</a:t>
            </a:r>
          </a:p>
        </p:txBody>
      </p:sp>
      <p:sp>
        <p:nvSpPr>
          <p:cNvPr id="8" name="Egyenes összekötő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Egyenes összekötő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Egyenes összekötő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églalap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gyenes összekötő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zis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Tartalom helye 17"/>
          <p:cNvSpPr>
            <a:spLocks noGrp="1"/>
          </p:cNvSpPr>
          <p:nvPr>
            <p:ph sz="quarter" idx="1"/>
          </p:nvPr>
        </p:nvSpPr>
        <p:spPr>
          <a:xfrm>
            <a:off x="304800" y="274320"/>
            <a:ext cx="5638800" cy="6327648"/>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21" name="Dátum helye 20"/>
          <p:cNvSpPr>
            <a:spLocks noGrp="1"/>
          </p:cNvSpPr>
          <p:nvPr>
            <p:ph type="dt" sz="half" idx="14"/>
          </p:nvPr>
        </p:nvSpPr>
        <p:spPr/>
        <p:txBody>
          <a:bodyPr rtlCol="0"/>
          <a:lstStyle/>
          <a:p>
            <a:fld id="{5D16C653-4AC1-4B6E-8AD3-C0DFC30CB5B9}" type="datetimeFigureOut">
              <a:rPr lang="hu-HU" smtClean="0"/>
              <a:t>2017.11.06.</a:t>
            </a:fld>
            <a:endParaRPr lang="hu-HU"/>
          </a:p>
        </p:txBody>
      </p:sp>
      <p:sp>
        <p:nvSpPr>
          <p:cNvPr id="22" name="Dia számának helye 21"/>
          <p:cNvSpPr>
            <a:spLocks noGrp="1"/>
          </p:cNvSpPr>
          <p:nvPr>
            <p:ph type="sldNum" sz="quarter" idx="15"/>
          </p:nvPr>
        </p:nvSpPr>
        <p:spPr/>
        <p:txBody>
          <a:bodyPr rtlCol="0"/>
          <a:lstStyle/>
          <a:p>
            <a:fld id="{86C59D3E-0CF1-4AD1-9CEE-30E72C341C03}" type="slidenum">
              <a:rPr lang="hu-HU" smtClean="0"/>
              <a:t>‹#›</a:t>
            </a:fld>
            <a:endParaRPr lang="hu-HU"/>
          </a:p>
        </p:txBody>
      </p:sp>
      <p:sp>
        <p:nvSpPr>
          <p:cNvPr id="23" name="Élőláb helye 22"/>
          <p:cNvSpPr>
            <a:spLocks noGrp="1"/>
          </p:cNvSpPr>
          <p:nvPr>
            <p:ph type="ftr" sz="quarter" idx="16"/>
          </p:nvPr>
        </p:nvSpPr>
        <p:spPr/>
        <p:txBody>
          <a:bodyPr rtlCol="0"/>
          <a:lstStyle/>
          <a:p>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Egyenes összekötő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zis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Cím 1"/>
          <p:cNvSpPr>
            <a:spLocks noGrp="1"/>
          </p:cNvSpPr>
          <p:nvPr>
            <p:ph type="title"/>
          </p:nvPr>
        </p:nvSpPr>
        <p:spPr>
          <a:xfrm rot="5400000">
            <a:off x="3350133" y="3200400"/>
            <a:ext cx="6309360" cy="457200"/>
          </a:xfrm>
        </p:spPr>
        <p:txBody>
          <a:bodyPr anchor="b"/>
          <a:lstStyle>
            <a:lvl1pPr algn="l">
              <a:buNone/>
              <a:defRPr sz="2000" b="1"/>
            </a:lvl1pPr>
          </a:lstStyle>
          <a:p>
            <a:r>
              <a:rPr kumimoji="0" lang="hu-HU" smtClean="0"/>
              <a:t>Mintacím szerkesztése</a:t>
            </a:r>
            <a:endParaRPr kumimoji="0" lang="en-US"/>
          </a:p>
        </p:txBody>
      </p:sp>
      <p:sp>
        <p:nvSpPr>
          <p:cNvPr id="3" name="Kép hely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hu-HU" smtClean="0"/>
              <a:t>Kép beszúrásához kattintson az ikonra</a:t>
            </a:r>
            <a:endParaRPr kumimoji="0" lang="en-US" dirty="0"/>
          </a:p>
        </p:txBody>
      </p:sp>
      <p:sp>
        <p:nvSpPr>
          <p:cNvPr id="4" name="Szöveg hely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10" name="Egyenes összekötő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Téglalap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gyenes összekötő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Egyenes összekötő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Egyenes összekötő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átum helye 16"/>
          <p:cNvSpPr>
            <a:spLocks noGrp="1"/>
          </p:cNvSpPr>
          <p:nvPr>
            <p:ph type="dt" sz="half" idx="10"/>
          </p:nvPr>
        </p:nvSpPr>
        <p:spPr/>
        <p:txBody>
          <a:bodyPr rtlCol="0"/>
          <a:lstStyle/>
          <a:p>
            <a:fld id="{5D16C653-4AC1-4B6E-8AD3-C0DFC30CB5B9}" type="datetimeFigureOut">
              <a:rPr lang="hu-HU" smtClean="0"/>
              <a:t>2017.11.06.</a:t>
            </a:fld>
            <a:endParaRPr lang="hu-HU"/>
          </a:p>
        </p:txBody>
      </p:sp>
      <p:sp>
        <p:nvSpPr>
          <p:cNvPr id="18" name="Dia számának helye 17"/>
          <p:cNvSpPr>
            <a:spLocks noGrp="1"/>
          </p:cNvSpPr>
          <p:nvPr>
            <p:ph type="sldNum" sz="quarter" idx="11"/>
          </p:nvPr>
        </p:nvSpPr>
        <p:spPr/>
        <p:txBody>
          <a:bodyPr rtlCol="0"/>
          <a:lstStyle/>
          <a:p>
            <a:fld id="{86C59D3E-0CF1-4AD1-9CEE-30E72C341C03}" type="slidenum">
              <a:rPr lang="hu-HU" smtClean="0"/>
              <a:t>‹#›</a:t>
            </a:fld>
            <a:endParaRPr lang="hu-HU"/>
          </a:p>
        </p:txBody>
      </p:sp>
      <p:sp>
        <p:nvSpPr>
          <p:cNvPr id="21" name="Élőláb helye 20"/>
          <p:cNvSpPr>
            <a:spLocks noGrp="1"/>
          </p:cNvSpPr>
          <p:nvPr>
            <p:ph type="ftr" sz="quarter" idx="12"/>
          </p:nvPr>
        </p:nvSpPr>
        <p:spPr/>
        <p:txBody>
          <a:bodyPr rtlCol="0"/>
          <a:lstStyle/>
          <a:p>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Egyenes összekötő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Cím helye 21"/>
          <p:cNvSpPr>
            <a:spLocks noGrp="1"/>
          </p:cNvSpPr>
          <p:nvPr>
            <p:ph type="title"/>
          </p:nvPr>
        </p:nvSpPr>
        <p:spPr>
          <a:xfrm>
            <a:off x="457200" y="274638"/>
            <a:ext cx="7467600" cy="1143000"/>
          </a:xfrm>
          <a:prstGeom prst="rect">
            <a:avLst/>
          </a:prstGeom>
        </p:spPr>
        <p:txBody>
          <a:bodyPr vert="horz" anchor="b">
            <a:normAutofit/>
          </a:bodyPr>
          <a:lstStyle/>
          <a:p>
            <a:r>
              <a:rPr kumimoji="0" lang="hu-HU" smtClean="0"/>
              <a:t>Mintacím szerkesztése</a:t>
            </a:r>
            <a:endParaRPr kumimoji="0" lang="en-US"/>
          </a:p>
        </p:txBody>
      </p:sp>
      <p:sp>
        <p:nvSpPr>
          <p:cNvPr id="13" name="Szöveg hely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4" name="Dátum hely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D16C653-4AC1-4B6E-8AD3-C0DFC30CB5B9}" type="datetimeFigureOut">
              <a:rPr lang="hu-HU" smtClean="0"/>
              <a:t>2017.11.06.</a:t>
            </a:fld>
            <a:endParaRPr lang="hu-HU"/>
          </a:p>
        </p:txBody>
      </p:sp>
      <p:sp>
        <p:nvSpPr>
          <p:cNvPr id="3" name="Élőláb hely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hu-HU"/>
          </a:p>
        </p:txBody>
      </p:sp>
      <p:sp>
        <p:nvSpPr>
          <p:cNvPr id="7" name="Egyenes összekötő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Egyenes összekötő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églalap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gyenes összekötő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zis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Dia számának hely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6C59D3E-0CF1-4AD1-9CEE-30E72C341C03}" type="slidenum">
              <a:rPr lang="hu-HU" smtClean="0"/>
              <a:t>‹#›</a:t>
            </a:fld>
            <a:endParaRPr lang="hu-H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251520" y="548680"/>
            <a:ext cx="8568952" cy="4464496"/>
          </a:xfrm>
        </p:spPr>
        <p:txBody>
          <a:bodyPr>
            <a:normAutofit/>
          </a:bodyPr>
          <a:lstStyle/>
          <a:p>
            <a:r>
              <a:rPr lang="hu-HU" sz="7200" b="1" u="sng" dirty="0" smtClean="0">
                <a:uFill>
                  <a:solidFill>
                    <a:schemeClr val="bg1"/>
                  </a:solidFill>
                </a:uFill>
                <a:latin typeface="Times New Roman" panose="02020603050405020304" pitchFamily="18" charset="0"/>
                <a:cs typeface="Times New Roman" panose="02020603050405020304" pitchFamily="18" charset="0"/>
              </a:rPr>
              <a:t>FELELŐSSÉGI KÉRDÉSEK</a:t>
            </a:r>
            <a:br>
              <a:rPr lang="hu-HU" sz="7200" b="1" u="sng" dirty="0" smtClean="0">
                <a:uFill>
                  <a:solidFill>
                    <a:schemeClr val="bg1"/>
                  </a:solidFill>
                </a:uFill>
                <a:latin typeface="Times New Roman" panose="02020603050405020304" pitchFamily="18" charset="0"/>
                <a:cs typeface="Times New Roman" panose="02020603050405020304" pitchFamily="18" charset="0"/>
              </a:rPr>
            </a:br>
            <a:r>
              <a:rPr lang="hu-HU" sz="7200" b="1" u="sng" dirty="0" smtClean="0">
                <a:uFill>
                  <a:solidFill>
                    <a:schemeClr val="bg1"/>
                  </a:solidFill>
                </a:uFill>
                <a:latin typeface="Times New Roman" panose="02020603050405020304" pitchFamily="18" charset="0"/>
                <a:cs typeface="Times New Roman" panose="02020603050405020304" pitchFamily="18" charset="0"/>
              </a:rPr>
              <a:t>AZ ÉPÍTÉSBEN</a:t>
            </a:r>
            <a:endParaRPr lang="hu-HU" sz="7200" u="sng" dirty="0">
              <a:uFill>
                <a:solidFill>
                  <a:schemeClr val="bg1"/>
                </a:solidFill>
              </a:uFill>
              <a:latin typeface="Times New Roman" panose="02020603050405020304" pitchFamily="18" charset="0"/>
              <a:cs typeface="Times New Roman" panose="02020603050405020304" pitchFamily="18" charset="0"/>
            </a:endParaRPr>
          </a:p>
        </p:txBody>
      </p:sp>
      <p:sp>
        <p:nvSpPr>
          <p:cNvPr id="3" name="Alcím 2"/>
          <p:cNvSpPr>
            <a:spLocks noGrp="1"/>
          </p:cNvSpPr>
          <p:nvPr>
            <p:ph type="subTitle" idx="1"/>
          </p:nvPr>
        </p:nvSpPr>
        <p:spPr>
          <a:xfrm>
            <a:off x="251520" y="5805264"/>
            <a:ext cx="6400800" cy="816496"/>
          </a:xfrm>
        </p:spPr>
        <p:txBody>
          <a:bodyPr>
            <a:noAutofit/>
          </a:bodyPr>
          <a:lstStyle/>
          <a:p>
            <a:pPr algn="just">
              <a:spcBef>
                <a:spcPts val="0"/>
              </a:spcBef>
            </a:pPr>
            <a:r>
              <a:rPr lang="hu-HU" sz="2400" b="1" dirty="0" smtClean="0">
                <a:solidFill>
                  <a:schemeClr val="tx1"/>
                </a:solidFill>
                <a:latin typeface="Times New Roman" panose="02020603050405020304" pitchFamily="18" charset="0"/>
                <a:cs typeface="Times New Roman" panose="02020603050405020304" pitchFamily="18" charset="0"/>
              </a:rPr>
              <a:t>Magyar Mária építészmérnök</a:t>
            </a:r>
          </a:p>
          <a:p>
            <a:pPr algn="just">
              <a:spcBef>
                <a:spcPts val="0"/>
              </a:spcBef>
            </a:pPr>
            <a:r>
              <a:rPr lang="hu-HU" sz="2400" b="1" dirty="0" smtClean="0">
                <a:solidFill>
                  <a:schemeClr val="tx1"/>
                </a:solidFill>
                <a:latin typeface="Times New Roman" panose="02020603050405020304" pitchFamily="18" charset="0"/>
                <a:cs typeface="Times New Roman" panose="02020603050405020304" pitchFamily="18" charset="0"/>
              </a:rPr>
              <a:t>TERC – Építésügyi Tudás Műhely </a:t>
            </a:r>
            <a:r>
              <a:rPr lang="hu-HU" sz="2400" b="1" dirty="0" err="1" smtClean="0">
                <a:solidFill>
                  <a:schemeClr val="tx1"/>
                </a:solidFill>
                <a:latin typeface="Times New Roman" panose="02020603050405020304" pitchFamily="18" charset="0"/>
                <a:cs typeface="Times New Roman" panose="02020603050405020304" pitchFamily="18" charset="0"/>
              </a:rPr>
              <a:t>www.terc.hu</a:t>
            </a:r>
            <a:endParaRPr lang="hu-H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5192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0"/>
            <a:ext cx="7467600" cy="764704"/>
          </a:xfrm>
        </p:spPr>
        <p:txBody>
          <a:bodyPr>
            <a:normAutofit/>
          </a:bodyPr>
          <a:lstStyle/>
          <a:p>
            <a:r>
              <a:rPr lang="hu-HU" sz="4400" b="1" dirty="0" smtClean="0">
                <a:solidFill>
                  <a:schemeClr val="tx1"/>
                </a:solidFill>
                <a:latin typeface="Times New Roman" panose="02020603050405020304" pitchFamily="18" charset="0"/>
                <a:cs typeface="Times New Roman" panose="02020603050405020304" pitchFamily="18" charset="0"/>
              </a:rPr>
              <a:t>A tervező felelős</a:t>
            </a:r>
            <a:endParaRPr lang="hu-HU" sz="4400" b="1"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79512" y="764704"/>
            <a:ext cx="8784976" cy="5976664"/>
          </a:xfrm>
        </p:spPr>
        <p:txBody>
          <a:bodyPr>
            <a:normAutofit/>
          </a:bodyPr>
          <a:lstStyle/>
          <a:p>
            <a:pPr marL="457200" indent="-457200">
              <a:buClr>
                <a:srgbClr val="C00000"/>
              </a:buClr>
              <a:buSzPct val="90000"/>
              <a:buFont typeface="+mj-lt"/>
              <a:buAutoNum type="alphaLcParenR"/>
            </a:pPr>
            <a:r>
              <a:rPr lang="hu-HU" sz="2800" u="sng" dirty="0" smtClean="0">
                <a:latin typeface="Times New Roman" panose="02020603050405020304" pitchFamily="18" charset="0"/>
                <a:cs typeface="Times New Roman" panose="02020603050405020304" pitchFamily="18" charset="0"/>
              </a:rPr>
              <a:t>az általa készített </a:t>
            </a:r>
            <a:r>
              <a:rPr lang="hu-HU" sz="2800" dirty="0" smtClean="0">
                <a:latin typeface="Times New Roman" panose="02020603050405020304" pitchFamily="18" charset="0"/>
                <a:cs typeface="Times New Roman" panose="02020603050405020304" pitchFamily="18" charset="0"/>
              </a:rPr>
              <a:t>építészeti-műszaki (</a:t>
            </a:r>
            <a:r>
              <a:rPr lang="hu-HU" sz="2800" dirty="0" err="1" smtClean="0">
                <a:latin typeface="Times New Roman" panose="02020603050405020304" pitchFamily="18" charset="0"/>
                <a:cs typeface="Times New Roman" panose="02020603050405020304" pitchFamily="18" charset="0"/>
              </a:rPr>
              <a:t>kiv</a:t>
            </a:r>
            <a:r>
              <a:rPr lang="hu-HU" sz="2800" dirty="0" smtClean="0">
                <a:latin typeface="Times New Roman" panose="02020603050405020304" pitchFamily="18" charset="0"/>
                <a:cs typeface="Times New Roman" panose="02020603050405020304" pitchFamily="18" charset="0"/>
              </a:rPr>
              <a:t>.) dokumentáció </a:t>
            </a:r>
          </a:p>
          <a:p>
            <a:pPr lvl="1"/>
            <a:r>
              <a:rPr lang="hu-HU" sz="2800" dirty="0">
                <a:latin typeface="Times New Roman" panose="02020603050405020304" pitchFamily="18" charset="0"/>
                <a:cs typeface="Times New Roman" panose="02020603050405020304" pitchFamily="18" charset="0"/>
              </a:rPr>
              <a:t>m</a:t>
            </a:r>
            <a:r>
              <a:rPr lang="hu-HU" sz="2800" dirty="0" smtClean="0">
                <a:latin typeface="Times New Roman" panose="02020603050405020304" pitchFamily="18" charset="0"/>
                <a:cs typeface="Times New Roman" panose="02020603050405020304" pitchFamily="18" charset="0"/>
              </a:rPr>
              <a:t>űszaki tartalmának szakszerűségéért,</a:t>
            </a:r>
          </a:p>
          <a:p>
            <a:pPr lvl="1"/>
            <a:r>
              <a:rPr lang="hu-HU" sz="2800" dirty="0">
                <a:latin typeface="Times New Roman" panose="02020603050405020304" pitchFamily="18" charset="0"/>
                <a:cs typeface="Times New Roman" panose="02020603050405020304" pitchFamily="18" charset="0"/>
              </a:rPr>
              <a:t>v</a:t>
            </a:r>
            <a:r>
              <a:rPr lang="hu-HU" sz="2800" dirty="0" smtClean="0">
                <a:latin typeface="Times New Roman" panose="02020603050405020304" pitchFamily="18" charset="0"/>
                <a:cs typeface="Times New Roman" panose="02020603050405020304" pitchFamily="18" charset="0"/>
              </a:rPr>
              <a:t>alós állapotnak megfelelő tartalmáért,</a:t>
            </a:r>
          </a:p>
          <a:p>
            <a:pPr lvl="1"/>
            <a:r>
              <a:rPr lang="hu-HU" sz="2800" dirty="0">
                <a:latin typeface="Times New Roman" panose="02020603050405020304" pitchFamily="18" charset="0"/>
                <a:cs typeface="Times New Roman" panose="02020603050405020304" pitchFamily="18" charset="0"/>
              </a:rPr>
              <a:t>é</a:t>
            </a:r>
            <a:r>
              <a:rPr lang="hu-HU" sz="2800" dirty="0" smtClean="0">
                <a:latin typeface="Times New Roman" panose="02020603050405020304" pitchFamily="18" charset="0"/>
                <a:cs typeface="Times New Roman" panose="02020603050405020304" pitchFamily="18" charset="0"/>
              </a:rPr>
              <a:t>pítészeti minőségért, a tervezéssel érintett védett építészeti és természeti örökség megóvásáért,</a:t>
            </a:r>
          </a:p>
          <a:p>
            <a:pPr marL="514350" indent="-514350">
              <a:buClr>
                <a:srgbClr val="C00000"/>
              </a:buClr>
              <a:buSzPct val="90000"/>
              <a:buFont typeface="+mj-lt"/>
              <a:buAutoNum type="alphaLcParenR"/>
            </a:pPr>
            <a:r>
              <a:rPr lang="hu-HU" sz="2800" dirty="0" smtClean="0">
                <a:latin typeface="Times New Roman" panose="02020603050405020304" pitchFamily="18" charset="0"/>
                <a:cs typeface="Times New Roman" panose="02020603050405020304" pitchFamily="18" charset="0"/>
              </a:rPr>
              <a:t>az építészeti-műszaki dokumentáció  készítésében részt vevő, a tervezői feladat szakmai tartalmának megfelelő szakismerettel és jogosultsággal rendelkező </a:t>
            </a:r>
            <a:r>
              <a:rPr lang="hu-HU" sz="2800" u="sng" dirty="0" smtClean="0">
                <a:latin typeface="Times New Roman" panose="02020603050405020304" pitchFamily="18" charset="0"/>
                <a:cs typeface="Times New Roman" panose="02020603050405020304" pitchFamily="18" charset="0"/>
              </a:rPr>
              <a:t>szakági tervezők kiválasztásáért,</a:t>
            </a:r>
          </a:p>
          <a:p>
            <a:pPr marL="514350" indent="-514350">
              <a:buClr>
                <a:srgbClr val="C00000"/>
              </a:buClr>
              <a:buSzPct val="90000"/>
              <a:buFont typeface="+mj-lt"/>
              <a:buAutoNum type="alphaLcParenR"/>
            </a:pPr>
            <a:r>
              <a:rPr lang="hu-HU" sz="2800" dirty="0" smtClean="0">
                <a:latin typeface="Times New Roman" panose="02020603050405020304" pitchFamily="18" charset="0"/>
                <a:cs typeface="Times New Roman" panose="02020603050405020304" pitchFamily="18" charset="0"/>
              </a:rPr>
              <a:t>a </a:t>
            </a:r>
            <a:r>
              <a:rPr lang="hu-HU" sz="2800" u="sng" dirty="0" smtClean="0">
                <a:latin typeface="Times New Roman" panose="02020603050405020304" pitchFamily="18" charset="0"/>
                <a:cs typeface="Times New Roman" panose="02020603050405020304" pitchFamily="18" charset="0"/>
              </a:rPr>
              <a:t>szakági tervezők </a:t>
            </a:r>
            <a:r>
              <a:rPr lang="hu-HU" sz="2800" dirty="0" smtClean="0">
                <a:latin typeface="Times New Roman" panose="02020603050405020304" pitchFamily="18" charset="0"/>
                <a:cs typeface="Times New Roman" panose="02020603050405020304" pitchFamily="18" charset="0"/>
              </a:rPr>
              <a:t>közötti egyeztetések koordinálásáért, </a:t>
            </a:r>
            <a:r>
              <a:rPr lang="hu-HU" sz="2800" u="sng" dirty="0" smtClean="0">
                <a:latin typeface="Times New Roman" panose="02020603050405020304" pitchFamily="18" charset="0"/>
                <a:cs typeface="Times New Roman" panose="02020603050405020304" pitchFamily="18" charset="0"/>
              </a:rPr>
              <a:t>terveik összehangolásáért</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6023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536" y="116632"/>
            <a:ext cx="8538152" cy="648072"/>
          </a:xfrm>
        </p:spPr>
        <p:txBody>
          <a:bodyPr>
            <a:noAutofit/>
          </a:bodyPr>
          <a:lstStyle/>
          <a:p>
            <a:r>
              <a:rPr lang="hu-HU" sz="4400" b="1" dirty="0" smtClean="0">
                <a:solidFill>
                  <a:schemeClr val="tx1"/>
                </a:solidFill>
                <a:latin typeface="Times New Roman" panose="02020603050405020304" pitchFamily="18" charset="0"/>
                <a:cs typeface="Times New Roman" panose="02020603050405020304" pitchFamily="18" charset="0"/>
              </a:rPr>
              <a:t>Tervezői felelősségbiztosítás</a:t>
            </a:r>
            <a:r>
              <a:rPr lang="hu-HU" sz="4400" b="1" dirty="0" smtClean="0">
                <a:solidFill>
                  <a:schemeClr val="bg2">
                    <a:lumMod val="50000"/>
                  </a:schemeClr>
                </a:solidFill>
                <a:latin typeface="Times New Roman" panose="02020603050405020304" pitchFamily="18" charset="0"/>
                <a:cs typeface="Times New Roman" panose="02020603050405020304" pitchFamily="18" charset="0"/>
              </a:rPr>
              <a:t> </a:t>
            </a:r>
            <a:endParaRPr lang="hu-HU" sz="4400" dirty="0">
              <a:solidFill>
                <a:schemeClr val="bg2">
                  <a:lumMod val="50000"/>
                </a:schemeClr>
              </a:solidFill>
            </a:endParaRPr>
          </a:p>
        </p:txBody>
      </p:sp>
      <p:sp>
        <p:nvSpPr>
          <p:cNvPr id="3" name="Tartalom helye 2"/>
          <p:cNvSpPr>
            <a:spLocks noGrp="1"/>
          </p:cNvSpPr>
          <p:nvPr>
            <p:ph idx="1"/>
          </p:nvPr>
        </p:nvSpPr>
        <p:spPr>
          <a:xfrm>
            <a:off x="107504" y="764704"/>
            <a:ext cx="8856984" cy="5904656"/>
          </a:xfrm>
        </p:spPr>
        <p:txBody>
          <a:bodyPr>
            <a:noAutofit/>
          </a:bodyPr>
          <a:lstStyle/>
          <a:p>
            <a:pPr marL="0" indent="0">
              <a:buNone/>
            </a:pPr>
            <a:r>
              <a:rPr lang="hu-HU" sz="3600" dirty="0">
                <a:latin typeface="Times New Roman" panose="02020603050405020304" pitchFamily="18" charset="0"/>
                <a:cs typeface="Times New Roman" panose="02020603050405020304" pitchFamily="18" charset="0"/>
              </a:rPr>
              <a:t>Az egyszerű bejelentés esetén </a:t>
            </a:r>
            <a:r>
              <a:rPr lang="hu-HU" sz="3600" u="sng" dirty="0">
                <a:solidFill>
                  <a:srgbClr val="FF0000"/>
                </a:solidFill>
                <a:latin typeface="Times New Roman" panose="02020603050405020304" pitchFamily="18" charset="0"/>
                <a:cs typeface="Times New Roman" panose="02020603050405020304" pitchFamily="18" charset="0"/>
              </a:rPr>
              <a:t>az építtetővel közvetlen szerződéses kapcsolatban álló</a:t>
            </a:r>
            <a:r>
              <a:rPr lang="hu-HU" sz="3600" dirty="0">
                <a:solidFill>
                  <a:srgbClr val="FF0000"/>
                </a:solidFill>
                <a:latin typeface="Times New Roman" panose="02020603050405020304" pitchFamily="18" charset="0"/>
                <a:cs typeface="Times New Roman" panose="02020603050405020304" pitchFamily="18" charset="0"/>
              </a:rPr>
              <a:t> </a:t>
            </a:r>
            <a:r>
              <a:rPr lang="hu-HU" sz="3600" u="sng" dirty="0" smtClean="0">
                <a:solidFill>
                  <a:srgbClr val="FF0000"/>
                </a:solidFill>
                <a:latin typeface="Times New Roman" panose="02020603050405020304" pitchFamily="18" charset="0"/>
                <a:cs typeface="Times New Roman" panose="02020603050405020304" pitchFamily="18" charset="0"/>
              </a:rPr>
              <a:t>építész-</a:t>
            </a:r>
            <a:r>
              <a:rPr lang="hu-HU" sz="3600" dirty="0" smtClean="0">
                <a:solidFill>
                  <a:srgbClr val="FF0000"/>
                </a:solidFill>
                <a:latin typeface="Times New Roman" panose="02020603050405020304" pitchFamily="18" charset="0"/>
                <a:cs typeface="Times New Roman" panose="02020603050405020304" pitchFamily="18" charset="0"/>
              </a:rPr>
              <a:t> </a:t>
            </a:r>
            <a:r>
              <a:rPr lang="hu-HU" sz="3600" dirty="0">
                <a:latin typeface="Times New Roman" panose="02020603050405020304" pitchFamily="18" charset="0"/>
                <a:cs typeface="Times New Roman" panose="02020603050405020304" pitchFamily="18" charset="0"/>
              </a:rPr>
              <a:t>vagy más </a:t>
            </a:r>
            <a:r>
              <a:rPr lang="hu-HU" sz="3600" u="sng" dirty="0">
                <a:solidFill>
                  <a:srgbClr val="FF0000"/>
                </a:solidFill>
                <a:latin typeface="Times New Roman" panose="02020603050405020304" pitchFamily="18" charset="0"/>
                <a:cs typeface="Times New Roman" panose="02020603050405020304" pitchFamily="18" charset="0"/>
              </a:rPr>
              <a:t>szakági tervező</a:t>
            </a:r>
            <a:r>
              <a:rPr lang="hu-HU" sz="3600" dirty="0">
                <a:solidFill>
                  <a:srgbClr val="FF0000"/>
                </a:solidFill>
                <a:latin typeface="Times New Roman" panose="02020603050405020304" pitchFamily="18" charset="0"/>
                <a:cs typeface="Times New Roman" panose="02020603050405020304" pitchFamily="18" charset="0"/>
              </a:rPr>
              <a:t> </a:t>
            </a:r>
            <a:r>
              <a:rPr lang="hu-HU" sz="3600" dirty="0">
                <a:latin typeface="Times New Roman" panose="02020603050405020304" pitchFamily="18" charset="0"/>
                <a:cs typeface="Times New Roman" panose="02020603050405020304" pitchFamily="18" charset="0"/>
              </a:rPr>
              <a:t>az általa vállalt tervezési tevékenység körében okozott kár megtérítésére </a:t>
            </a:r>
            <a:r>
              <a:rPr lang="hu-HU" sz="3600" dirty="0">
                <a:solidFill>
                  <a:srgbClr val="FF0000"/>
                </a:solidFill>
                <a:latin typeface="Times New Roman" panose="02020603050405020304" pitchFamily="18" charset="0"/>
                <a:cs typeface="Times New Roman" panose="02020603050405020304" pitchFamily="18" charset="0"/>
              </a:rPr>
              <a:t>köteles felelősségbiztosítási szerződést kötni</a:t>
            </a:r>
            <a:r>
              <a:rPr lang="hu-HU" sz="3600" dirty="0">
                <a:latin typeface="Times New Roman" panose="02020603050405020304" pitchFamily="18" charset="0"/>
                <a:cs typeface="Times New Roman" panose="02020603050405020304" pitchFamily="18" charset="0"/>
              </a:rPr>
              <a:t>, és azt meghatározott ideig fenntartani. </a:t>
            </a:r>
            <a:endParaRPr lang="hu-HU" sz="3600" dirty="0" smtClean="0">
              <a:latin typeface="Times New Roman" panose="02020603050405020304" pitchFamily="18" charset="0"/>
              <a:cs typeface="Times New Roman" panose="02020603050405020304" pitchFamily="18" charset="0"/>
            </a:endParaRPr>
          </a:p>
          <a:p>
            <a:pPr marL="0" indent="0">
              <a:buNone/>
            </a:pPr>
            <a:r>
              <a:rPr lang="hu-HU" sz="3200" dirty="0" smtClean="0">
                <a:latin typeface="Times New Roman" panose="02020603050405020304" pitchFamily="18" charset="0"/>
                <a:cs typeface="Times New Roman" panose="02020603050405020304" pitchFamily="18" charset="0"/>
              </a:rPr>
              <a:t>A </a:t>
            </a:r>
            <a:r>
              <a:rPr lang="hu-HU" sz="3200" dirty="0">
                <a:latin typeface="Times New Roman" panose="02020603050405020304" pitchFamily="18" charset="0"/>
                <a:cs typeface="Times New Roman" panose="02020603050405020304" pitchFamily="18" charset="0"/>
              </a:rPr>
              <a:t>felelősségbiztosításnak fedezetet kell nyújtania a biztosított tevékenység körében felmerülő dologi és személyben történő károkozás </a:t>
            </a:r>
            <a:r>
              <a:rPr lang="hu-HU" sz="3200" dirty="0" smtClean="0">
                <a:latin typeface="Times New Roman" panose="02020603050405020304" pitchFamily="18" charset="0"/>
                <a:cs typeface="Times New Roman" panose="02020603050405020304" pitchFamily="18" charset="0"/>
              </a:rPr>
              <a:t>esetére</a:t>
            </a:r>
            <a:r>
              <a:rPr lang="hu-HU" sz="36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28748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3528" y="332656"/>
            <a:ext cx="8568952" cy="6408712"/>
          </a:xfrm>
        </p:spPr>
        <p:txBody>
          <a:bodyPr>
            <a:normAutofit/>
          </a:bodyPr>
          <a:lstStyle/>
          <a:p>
            <a:pPr marL="0" indent="0">
              <a:buNone/>
            </a:pPr>
            <a:r>
              <a:rPr lang="hu-HU" sz="4000" b="1" u="sng" dirty="0" smtClean="0">
                <a:latin typeface="Times New Roman" panose="02020603050405020304" pitchFamily="18" charset="0"/>
                <a:cs typeface="Times New Roman" panose="02020603050405020304" pitchFamily="18" charset="0"/>
              </a:rPr>
              <a:t>A tervezői felelősségbiztosításnak</a:t>
            </a:r>
            <a:r>
              <a:rPr lang="hu-HU" sz="4000" b="1" dirty="0" smtClean="0">
                <a:latin typeface="Times New Roman" panose="02020603050405020304" pitchFamily="18" charset="0"/>
                <a:cs typeface="Times New Roman" panose="02020603050405020304" pitchFamily="18" charset="0"/>
              </a:rPr>
              <a:t> </a:t>
            </a:r>
            <a:r>
              <a:rPr lang="hu-HU" sz="3800" dirty="0" smtClean="0">
                <a:latin typeface="Times New Roman" panose="02020603050405020304" pitchFamily="18" charset="0"/>
                <a:cs typeface="Times New Roman" panose="02020603050405020304" pitchFamily="18" charset="0"/>
              </a:rPr>
              <a:t>ki kell terjednie</a:t>
            </a:r>
          </a:p>
          <a:p>
            <a:pPr lvl="0">
              <a:buClr>
                <a:srgbClr val="FF0000"/>
              </a:buClr>
            </a:pPr>
            <a:r>
              <a:rPr lang="hu-HU" sz="3800" b="1" dirty="0" smtClean="0">
                <a:solidFill>
                  <a:srgbClr val="FF0000"/>
                </a:solidFill>
                <a:latin typeface="Times New Roman" panose="02020603050405020304" pitchFamily="18" charset="0"/>
                <a:cs typeface="Times New Roman" panose="02020603050405020304" pitchFamily="18" charset="0"/>
              </a:rPr>
              <a:t>a </a:t>
            </a:r>
            <a:r>
              <a:rPr lang="hu-HU" sz="3800" b="1" dirty="0">
                <a:solidFill>
                  <a:srgbClr val="FF0000"/>
                </a:solidFill>
                <a:latin typeface="Times New Roman" panose="02020603050405020304" pitchFamily="18" charset="0"/>
                <a:cs typeface="Times New Roman" panose="02020603050405020304" pitchFamily="18" charset="0"/>
              </a:rPr>
              <a:t>tervező és alvállalkozója </a:t>
            </a:r>
            <a:r>
              <a:rPr lang="hu-HU" sz="3800" b="1" dirty="0">
                <a:latin typeface="Times New Roman" panose="02020603050405020304" pitchFamily="18" charset="0"/>
                <a:cs typeface="Times New Roman" panose="02020603050405020304" pitchFamily="18" charset="0"/>
              </a:rPr>
              <a:t>által a tervezési tevékenységgel,</a:t>
            </a:r>
          </a:p>
          <a:p>
            <a:pPr lvl="0">
              <a:buClr>
                <a:srgbClr val="FF0000"/>
              </a:buClr>
            </a:pPr>
            <a:r>
              <a:rPr lang="hu-HU" sz="3800" b="1" dirty="0">
                <a:solidFill>
                  <a:srgbClr val="FF0000"/>
                </a:solidFill>
                <a:latin typeface="Times New Roman" panose="02020603050405020304" pitchFamily="18" charset="0"/>
                <a:cs typeface="Times New Roman" panose="02020603050405020304" pitchFamily="18" charset="0"/>
              </a:rPr>
              <a:t>a tervező, vagy </a:t>
            </a:r>
            <a:r>
              <a:rPr lang="hu-HU" sz="3800" b="1" dirty="0">
                <a:latin typeface="Times New Roman" panose="02020603050405020304" pitchFamily="18" charset="0"/>
                <a:cs typeface="Times New Roman" panose="02020603050405020304" pitchFamily="18" charset="0"/>
              </a:rPr>
              <a:t>az általa bármilyen jogviszonyban </a:t>
            </a:r>
            <a:r>
              <a:rPr lang="hu-HU" sz="3800" b="1" dirty="0">
                <a:solidFill>
                  <a:srgbClr val="FF0000"/>
                </a:solidFill>
                <a:latin typeface="Times New Roman" panose="02020603050405020304" pitchFamily="18" charset="0"/>
                <a:cs typeface="Times New Roman" panose="02020603050405020304" pitchFamily="18" charset="0"/>
              </a:rPr>
              <a:t>foglalkoztatott másik tervező </a:t>
            </a:r>
            <a:r>
              <a:rPr lang="hu-HU" sz="3800" b="1" dirty="0">
                <a:latin typeface="Times New Roman" panose="02020603050405020304" pitchFamily="18" charset="0"/>
                <a:cs typeface="Times New Roman" panose="02020603050405020304" pitchFamily="18" charset="0"/>
              </a:rPr>
              <a:t>által végzett tervezői művezetéssel</a:t>
            </a:r>
          </a:p>
          <a:p>
            <a:pPr marL="0" indent="0">
              <a:buNone/>
            </a:pPr>
            <a:r>
              <a:rPr lang="hu-HU" sz="3800" b="1" dirty="0">
                <a:latin typeface="Times New Roman" panose="02020603050405020304" pitchFamily="18" charset="0"/>
                <a:cs typeface="Times New Roman" panose="02020603050405020304" pitchFamily="18" charset="0"/>
              </a:rPr>
              <a:t>okozott károkra</a:t>
            </a:r>
            <a:r>
              <a:rPr lang="hu-HU" sz="3800" b="1" dirty="0" smtClean="0">
                <a:latin typeface="Times New Roman" panose="02020603050405020304" pitchFamily="18" charset="0"/>
                <a:cs typeface="Times New Roman" panose="02020603050405020304" pitchFamily="18" charset="0"/>
              </a:rPr>
              <a:t>.</a:t>
            </a:r>
            <a:endParaRPr lang="hu-HU" sz="3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1012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88640"/>
            <a:ext cx="8229600" cy="648072"/>
          </a:xfrm>
          <a:solidFill>
            <a:schemeClr val="bg1"/>
          </a:solidFill>
        </p:spPr>
        <p:txBody>
          <a:bodyPr>
            <a:noAutofit/>
          </a:bodyPr>
          <a:lstStyle/>
          <a:p>
            <a:r>
              <a:rPr lang="hu-HU" sz="4400" b="1" dirty="0">
                <a:latin typeface="Times New Roman" panose="02020603050405020304" pitchFamily="18" charset="0"/>
                <a:cs typeface="Times New Roman" panose="02020603050405020304" pitchFamily="18" charset="0"/>
              </a:rPr>
              <a:t>A kivitelezési </a:t>
            </a:r>
            <a:r>
              <a:rPr lang="hu-HU" sz="4400" b="1" dirty="0" smtClean="0">
                <a:latin typeface="Times New Roman" panose="02020603050405020304" pitchFamily="18" charset="0"/>
                <a:cs typeface="Times New Roman" panose="02020603050405020304" pitchFamily="18" charset="0"/>
              </a:rPr>
              <a:t>dokumentáció</a:t>
            </a:r>
            <a:endParaRPr lang="hu-HU" sz="4400"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79512" y="908720"/>
            <a:ext cx="8712968" cy="5688632"/>
          </a:xfrm>
        </p:spPr>
        <p:txBody>
          <a:bodyPr>
            <a:normAutofit lnSpcReduction="10000"/>
          </a:bodyPr>
          <a:lstStyle/>
          <a:p>
            <a:pPr marL="457200" indent="-457200">
              <a:buClr>
                <a:srgbClr val="FF0000"/>
              </a:buClr>
            </a:pPr>
            <a:r>
              <a:rPr lang="hu-HU" sz="3400" dirty="0" smtClean="0">
                <a:latin typeface="Times New Roman" panose="02020603050405020304" pitchFamily="18" charset="0"/>
                <a:cs typeface="Times New Roman" panose="02020603050405020304" pitchFamily="18" charset="0"/>
              </a:rPr>
              <a:t>Az </a:t>
            </a:r>
            <a:r>
              <a:rPr lang="hu-HU" sz="3400" dirty="0" err="1">
                <a:latin typeface="Times New Roman" panose="02020603050405020304" pitchFamily="18" charset="0"/>
                <a:cs typeface="Times New Roman" panose="02020603050405020304" pitchFamily="18" charset="0"/>
              </a:rPr>
              <a:t>Étv</a:t>
            </a:r>
            <a:r>
              <a:rPr lang="hu-HU" sz="3400" dirty="0" smtClean="0">
                <a:latin typeface="Times New Roman" panose="02020603050405020304" pitchFamily="18" charset="0"/>
                <a:cs typeface="Times New Roman" panose="02020603050405020304" pitchFamily="18" charset="0"/>
              </a:rPr>
              <a:t>.–</a:t>
            </a:r>
            <a:r>
              <a:rPr lang="hu-HU" sz="3400" dirty="0" err="1" smtClean="0">
                <a:latin typeface="Times New Roman" panose="02020603050405020304" pitchFamily="18" charset="0"/>
                <a:cs typeface="Times New Roman" panose="02020603050405020304" pitchFamily="18" charset="0"/>
              </a:rPr>
              <a:t>ben</a:t>
            </a:r>
            <a:r>
              <a:rPr lang="hu-HU" sz="3400" dirty="0" smtClean="0">
                <a:latin typeface="Times New Roman" panose="02020603050405020304" pitchFamily="18" charset="0"/>
                <a:cs typeface="Times New Roman" panose="02020603050405020304" pitchFamily="18" charset="0"/>
              </a:rPr>
              <a:t>, </a:t>
            </a:r>
            <a:r>
              <a:rPr lang="hu-HU" sz="3400" dirty="0" err="1" smtClean="0">
                <a:latin typeface="Times New Roman" panose="02020603050405020304" pitchFamily="18" charset="0"/>
                <a:cs typeface="Times New Roman" panose="02020603050405020304" pitchFamily="18" charset="0"/>
              </a:rPr>
              <a:t>OTÉK-ban</a:t>
            </a:r>
            <a:r>
              <a:rPr lang="hu-HU" sz="3400" dirty="0" smtClean="0">
                <a:latin typeface="Times New Roman" panose="02020603050405020304" pitchFamily="18" charset="0"/>
                <a:cs typeface="Times New Roman" panose="02020603050405020304" pitchFamily="18" charset="0"/>
              </a:rPr>
              <a:t> </a:t>
            </a:r>
            <a:r>
              <a:rPr lang="hu-HU" sz="3400" dirty="0" smtClean="0">
                <a:latin typeface="Times New Roman" panose="02020603050405020304" pitchFamily="18" charset="0"/>
                <a:cs typeface="Times New Roman" panose="02020603050405020304" pitchFamily="18" charset="0"/>
              </a:rPr>
              <a:t>és </a:t>
            </a:r>
            <a:r>
              <a:rPr lang="hu-HU" sz="3400" dirty="0">
                <a:latin typeface="Times New Roman" panose="02020603050405020304" pitchFamily="18" charset="0"/>
                <a:cs typeface="Times New Roman" panose="02020603050405020304" pitchFamily="18" charset="0"/>
              </a:rPr>
              <a:t>a tervezési programban megadott alapvető követelmények és egyéb előírások </a:t>
            </a:r>
            <a:r>
              <a:rPr lang="hu-HU" sz="3400" dirty="0" smtClean="0">
                <a:latin typeface="Times New Roman" panose="02020603050405020304" pitchFamily="18" charset="0"/>
                <a:cs typeface="Times New Roman" panose="02020603050405020304" pitchFamily="18" charset="0"/>
              </a:rPr>
              <a:t>kielégítését </a:t>
            </a:r>
            <a:r>
              <a:rPr lang="hu-HU" sz="3400" dirty="0">
                <a:latin typeface="Times New Roman" panose="02020603050405020304" pitchFamily="18" charset="0"/>
                <a:cs typeface="Times New Roman" panose="02020603050405020304" pitchFamily="18" charset="0"/>
              </a:rPr>
              <a:t>bizonyító, </a:t>
            </a:r>
            <a:endParaRPr lang="hu-HU" sz="3400" dirty="0" smtClean="0">
              <a:latin typeface="Times New Roman" panose="02020603050405020304" pitchFamily="18" charset="0"/>
              <a:cs typeface="Times New Roman" panose="02020603050405020304" pitchFamily="18" charset="0"/>
            </a:endParaRPr>
          </a:p>
          <a:p>
            <a:pPr marL="457200" indent="-457200">
              <a:buClr>
                <a:srgbClr val="FF0000"/>
              </a:buClr>
            </a:pPr>
            <a:r>
              <a:rPr lang="hu-HU" sz="3400" dirty="0" smtClean="0">
                <a:latin typeface="Times New Roman" panose="02020603050405020304" pitchFamily="18" charset="0"/>
                <a:cs typeface="Times New Roman" panose="02020603050405020304" pitchFamily="18" charset="0"/>
              </a:rPr>
              <a:t>az </a:t>
            </a:r>
            <a:r>
              <a:rPr lang="hu-HU" sz="3400" dirty="0">
                <a:latin typeface="Times New Roman" panose="02020603050405020304" pitchFamily="18" charset="0"/>
                <a:cs typeface="Times New Roman" panose="02020603050405020304" pitchFamily="18" charset="0"/>
              </a:rPr>
              <a:t>építmény megvalósításához szükséges tervet, műszaki leírást, információt, </a:t>
            </a:r>
            <a:r>
              <a:rPr lang="hu-HU" sz="3400" dirty="0" smtClean="0">
                <a:latin typeface="Times New Roman" panose="02020603050405020304" pitchFamily="18" charset="0"/>
                <a:cs typeface="Times New Roman" panose="02020603050405020304" pitchFamily="18" charset="0"/>
              </a:rPr>
              <a:t>teljesítmény-nyilatkozatot </a:t>
            </a:r>
            <a:r>
              <a:rPr lang="hu-HU" sz="3400" dirty="0">
                <a:latin typeface="Times New Roman" panose="02020603050405020304" pitchFamily="18" charset="0"/>
                <a:cs typeface="Times New Roman" panose="02020603050405020304" pitchFamily="18" charset="0"/>
              </a:rPr>
              <a:t>és utasítást tartalmazó </a:t>
            </a:r>
            <a:endParaRPr lang="hu-HU" sz="3400" dirty="0" smtClean="0">
              <a:latin typeface="Times New Roman" panose="02020603050405020304" pitchFamily="18" charset="0"/>
              <a:cs typeface="Times New Roman" panose="02020603050405020304" pitchFamily="18" charset="0"/>
            </a:endParaRPr>
          </a:p>
          <a:p>
            <a:pPr marL="0" indent="0">
              <a:buNone/>
            </a:pPr>
            <a:r>
              <a:rPr lang="hu-HU" sz="3400" dirty="0" smtClean="0">
                <a:latin typeface="Times New Roman" panose="02020603050405020304" pitchFamily="18" charset="0"/>
                <a:cs typeface="Times New Roman" panose="02020603050405020304" pitchFamily="18" charset="0"/>
              </a:rPr>
              <a:t>egységes </a:t>
            </a:r>
            <a:r>
              <a:rPr lang="hu-HU" sz="3400" dirty="0">
                <a:latin typeface="Times New Roman" panose="02020603050405020304" pitchFamily="18" charset="0"/>
                <a:cs typeface="Times New Roman" panose="02020603050405020304" pitchFamily="18" charset="0"/>
              </a:rPr>
              <a:t>dokumentum, amely alapján a tervezett építmény célszerűen és gazdaságosan megvalósítható, </a:t>
            </a:r>
            <a:r>
              <a:rPr lang="hu-HU" sz="3400" dirty="0" smtClean="0">
                <a:latin typeface="Times New Roman" panose="02020603050405020304" pitchFamily="18" charset="0"/>
                <a:cs typeface="Times New Roman" panose="02020603050405020304" pitchFamily="18" charset="0"/>
              </a:rPr>
              <a:t>továbbá</a:t>
            </a:r>
            <a:endParaRPr lang="hu-HU"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792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79512" y="188640"/>
            <a:ext cx="8856984" cy="6480720"/>
          </a:xfrm>
        </p:spPr>
        <p:txBody>
          <a:bodyPr>
            <a:noAutofit/>
          </a:bodyPr>
          <a:lstStyle/>
          <a:p>
            <a:pPr marL="0" indent="0">
              <a:buNone/>
            </a:pPr>
            <a:r>
              <a:rPr lang="hu-HU" sz="3600" dirty="0">
                <a:latin typeface="Times New Roman" panose="02020603050405020304" pitchFamily="18" charset="0"/>
                <a:cs typeface="Times New Roman" panose="02020603050405020304" pitchFamily="18" charset="0"/>
              </a:rPr>
              <a:t>amely </a:t>
            </a:r>
            <a:r>
              <a:rPr lang="hu-HU" sz="3600" u="sng" dirty="0">
                <a:latin typeface="Times New Roman" panose="02020603050405020304" pitchFamily="18" charset="0"/>
                <a:cs typeface="Times New Roman" panose="02020603050405020304" pitchFamily="18" charset="0"/>
              </a:rPr>
              <a:t>egyértelműen meghatározza </a:t>
            </a:r>
            <a:r>
              <a:rPr lang="hu-HU" sz="3600" dirty="0">
                <a:latin typeface="Times New Roman" panose="02020603050405020304" pitchFamily="18" charset="0"/>
                <a:cs typeface="Times New Roman" panose="02020603050405020304" pitchFamily="18" charset="0"/>
              </a:rPr>
              <a:t>az építmény részévé váló összes </a:t>
            </a:r>
            <a:r>
              <a:rPr lang="hu-HU" sz="3600" dirty="0">
                <a:solidFill>
                  <a:srgbClr val="FF0000"/>
                </a:solidFill>
                <a:latin typeface="Times New Roman" panose="02020603050405020304" pitchFamily="18" charset="0"/>
                <a:cs typeface="Times New Roman" panose="02020603050405020304" pitchFamily="18" charset="0"/>
              </a:rPr>
              <a:t>anyag, szerkezet, termék, beépített berendezés</a:t>
            </a:r>
          </a:p>
          <a:p>
            <a:pPr>
              <a:buClr>
                <a:srgbClr val="FF0000"/>
              </a:buClr>
            </a:pPr>
            <a:r>
              <a:rPr lang="hu-HU" sz="3600" dirty="0">
                <a:latin typeface="Times New Roman" panose="02020603050405020304" pitchFamily="18" charset="0"/>
                <a:cs typeface="Times New Roman" panose="02020603050405020304" pitchFamily="18" charset="0"/>
              </a:rPr>
              <a:t>megnevezését</a:t>
            </a:r>
            <a:r>
              <a:rPr lang="hu-HU" sz="3600" dirty="0" smtClean="0">
                <a:latin typeface="Times New Roman" panose="02020603050405020304" pitchFamily="18" charset="0"/>
                <a:cs typeface="Times New Roman" panose="02020603050405020304" pitchFamily="18" charset="0"/>
              </a:rPr>
              <a:t>, helyzetét</a:t>
            </a:r>
            <a:r>
              <a:rPr lang="hu-HU" sz="3600" dirty="0">
                <a:latin typeface="Times New Roman" panose="02020603050405020304" pitchFamily="18" charset="0"/>
                <a:cs typeface="Times New Roman" panose="02020603050405020304" pitchFamily="18" charset="0"/>
              </a:rPr>
              <a:t>, méretét, mérettűrését,</a:t>
            </a:r>
          </a:p>
          <a:p>
            <a:pPr>
              <a:buClr>
                <a:srgbClr val="FF0000"/>
              </a:buClr>
            </a:pPr>
            <a:r>
              <a:rPr lang="hu-HU" sz="3600" dirty="0" smtClean="0">
                <a:latin typeface="Times New Roman" panose="02020603050405020304" pitchFamily="18" charset="0"/>
                <a:cs typeface="Times New Roman" panose="02020603050405020304" pitchFamily="18" charset="0"/>
              </a:rPr>
              <a:t>elvárt </a:t>
            </a:r>
            <a:r>
              <a:rPr lang="hu-HU" sz="3600" dirty="0">
                <a:latin typeface="Times New Roman" panose="02020603050405020304" pitchFamily="18" charset="0"/>
                <a:cs typeface="Times New Roman" panose="02020603050405020304" pitchFamily="18" charset="0"/>
              </a:rPr>
              <a:t>műszaki jellemzőket,</a:t>
            </a:r>
          </a:p>
          <a:p>
            <a:pPr>
              <a:buClr>
                <a:srgbClr val="FF0000"/>
              </a:buClr>
            </a:pPr>
            <a:r>
              <a:rPr lang="hu-HU" sz="3600" dirty="0">
                <a:latin typeface="Times New Roman" panose="02020603050405020304" pitchFamily="18" charset="0"/>
                <a:cs typeface="Times New Roman" panose="02020603050405020304" pitchFamily="18" charset="0"/>
              </a:rPr>
              <a:t>minőségi követelményeit,</a:t>
            </a:r>
          </a:p>
          <a:p>
            <a:pPr>
              <a:buClr>
                <a:srgbClr val="FF0000"/>
              </a:buClr>
            </a:pPr>
            <a:r>
              <a:rPr lang="hu-HU" sz="3600" dirty="0">
                <a:latin typeface="Times New Roman" panose="02020603050405020304" pitchFamily="18" charset="0"/>
                <a:cs typeface="Times New Roman" panose="02020603050405020304" pitchFamily="18" charset="0"/>
              </a:rPr>
              <a:t>építésének és beépítésének technológiai feltételeit, </a:t>
            </a:r>
            <a:endParaRPr lang="hu-HU" sz="3600" dirty="0" smtClean="0">
              <a:latin typeface="Times New Roman" panose="02020603050405020304" pitchFamily="18" charset="0"/>
              <a:cs typeface="Times New Roman" panose="02020603050405020304" pitchFamily="18" charset="0"/>
            </a:endParaRPr>
          </a:p>
          <a:p>
            <a:pPr>
              <a:buClr>
                <a:srgbClr val="FF0000"/>
              </a:buClr>
            </a:pPr>
            <a:r>
              <a:rPr lang="hu-HU" sz="3600" dirty="0" smtClean="0">
                <a:latin typeface="Times New Roman" panose="02020603050405020304" pitchFamily="18" charset="0"/>
                <a:cs typeface="Times New Roman" panose="02020603050405020304" pitchFamily="18" charset="0"/>
              </a:rPr>
              <a:t>költségeinek </a:t>
            </a:r>
            <a:r>
              <a:rPr lang="hu-HU" sz="3600" dirty="0">
                <a:latin typeface="Times New Roman" panose="02020603050405020304" pitchFamily="18" charset="0"/>
                <a:cs typeface="Times New Roman" panose="02020603050405020304" pitchFamily="18" charset="0"/>
              </a:rPr>
              <a:t>meghatározásához szükséges adatokat</a:t>
            </a:r>
            <a:endParaRPr lang="hu-HU" sz="3600" dirty="0"/>
          </a:p>
        </p:txBody>
      </p:sp>
    </p:spTree>
    <p:extLst>
      <p:ext uri="{BB962C8B-B14F-4D97-AF65-F5344CB8AC3E}">
        <p14:creationId xmlns:p14="http://schemas.microsoft.com/office/powerpoint/2010/main" val="8468051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116632"/>
            <a:ext cx="8928992" cy="1152128"/>
          </a:xfrm>
        </p:spPr>
        <p:txBody>
          <a:bodyPr>
            <a:noAutofit/>
          </a:bodyPr>
          <a:lstStyle/>
          <a:p>
            <a:pPr algn="l"/>
            <a:r>
              <a:rPr lang="hu-HU" sz="4400" b="1" dirty="0" smtClean="0">
                <a:latin typeface="Times New Roman" panose="02020603050405020304" pitchFamily="18" charset="0"/>
                <a:cs typeface="Times New Roman" panose="02020603050405020304" pitchFamily="18" charset="0"/>
              </a:rPr>
              <a:t>Kivitelezési dokumentációval </a:t>
            </a:r>
            <a:r>
              <a:rPr lang="hu-HU" sz="3000" b="1" dirty="0" smtClean="0">
                <a:latin typeface="Times New Roman" panose="02020603050405020304" pitchFamily="18" charset="0"/>
                <a:cs typeface="Times New Roman" panose="02020603050405020304" pitchFamily="18" charset="0"/>
              </a:rPr>
              <a:t>végezhető</a:t>
            </a:r>
            <a:endParaRPr lang="hu-HU" sz="3600"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07504" y="1268760"/>
            <a:ext cx="8928992" cy="5400600"/>
          </a:xfrm>
        </p:spPr>
        <p:txBody>
          <a:bodyPr>
            <a:normAutofit/>
          </a:bodyPr>
          <a:lstStyle/>
          <a:p>
            <a:pPr>
              <a:buClr>
                <a:srgbClr val="FF0000"/>
              </a:buClr>
            </a:pPr>
            <a:r>
              <a:rPr lang="hu-HU" sz="3200" b="1" dirty="0" smtClean="0">
                <a:latin typeface="Times New Roman" panose="02020603050405020304" pitchFamily="18" charset="0"/>
                <a:cs typeface="Times New Roman" panose="02020603050405020304" pitchFamily="18" charset="0"/>
              </a:rPr>
              <a:t>az </a:t>
            </a:r>
            <a:r>
              <a:rPr lang="hu-HU" sz="3200" b="1" dirty="0">
                <a:latin typeface="Times New Roman" panose="02020603050405020304" pitchFamily="18" charset="0"/>
                <a:cs typeface="Times New Roman" panose="02020603050405020304" pitchFamily="18" charset="0"/>
              </a:rPr>
              <a:t>egyszerű bejelentéshez kötött építőipari kivitelezési </a:t>
            </a:r>
            <a:r>
              <a:rPr lang="hu-HU" sz="3200" b="1" dirty="0" smtClean="0">
                <a:latin typeface="Times New Roman" panose="02020603050405020304" pitchFamily="18" charset="0"/>
                <a:cs typeface="Times New Roman" panose="02020603050405020304" pitchFamily="18" charset="0"/>
              </a:rPr>
              <a:t>tevékenység</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a:buClr>
                <a:srgbClr val="FF0000"/>
              </a:buClr>
            </a:pPr>
            <a:r>
              <a:rPr lang="hu-HU" sz="3200" b="1" dirty="0" smtClean="0">
                <a:latin typeface="Times New Roman" panose="02020603050405020304" pitchFamily="18" charset="0"/>
                <a:cs typeface="Times New Roman" panose="02020603050405020304" pitchFamily="18" charset="0"/>
              </a:rPr>
              <a:t>az </a:t>
            </a:r>
            <a:r>
              <a:rPr lang="hu-HU" sz="3200" b="1" dirty="0">
                <a:latin typeface="Times New Roman" panose="02020603050405020304" pitchFamily="18" charset="0"/>
                <a:cs typeface="Times New Roman" panose="02020603050405020304" pitchFamily="18" charset="0"/>
              </a:rPr>
              <a:t>építésügyi hatósági engedélyhez kötött építési tevékenység</a:t>
            </a:r>
            <a:r>
              <a:rPr lang="hu-HU" sz="3200" dirty="0">
                <a:latin typeface="Times New Roman" panose="02020603050405020304" pitchFamily="18" charset="0"/>
                <a:cs typeface="Times New Roman" panose="02020603050405020304" pitchFamily="18" charset="0"/>
              </a:rPr>
              <a:t>,</a:t>
            </a:r>
          </a:p>
          <a:p>
            <a:pPr lvl="0">
              <a:buClr>
                <a:srgbClr val="FF0000"/>
              </a:buClr>
            </a:pPr>
            <a:r>
              <a:rPr lang="hu-HU" sz="3200" b="1" dirty="0" smtClean="0">
                <a:latin typeface="Times New Roman" panose="02020603050405020304" pitchFamily="18" charset="0"/>
                <a:cs typeface="Times New Roman" panose="02020603050405020304" pitchFamily="18" charset="0"/>
              </a:rPr>
              <a:t>az </a:t>
            </a:r>
            <a:r>
              <a:rPr lang="hu-HU" sz="3200" b="1" dirty="0">
                <a:latin typeface="Times New Roman" panose="02020603050405020304" pitchFamily="18" charset="0"/>
                <a:cs typeface="Times New Roman" panose="02020603050405020304" pitchFamily="18" charset="0"/>
              </a:rPr>
              <a:t>építmény bontása</a:t>
            </a:r>
            <a:r>
              <a:rPr lang="hu-HU" sz="3200" dirty="0">
                <a:latin typeface="Times New Roman" panose="02020603050405020304" pitchFamily="18" charset="0"/>
                <a:cs typeface="Times New Roman" panose="02020603050405020304" pitchFamily="18" charset="0"/>
              </a:rPr>
              <a:t>, ha</a:t>
            </a:r>
          </a:p>
          <a:p>
            <a:pPr marL="914400" lvl="1" indent="-514350">
              <a:buClr>
                <a:srgbClr val="FF0000"/>
              </a:buClr>
              <a:buFont typeface="Wingdings" panose="05000000000000000000" pitchFamily="2" charset="2"/>
              <a:buChar char="q"/>
            </a:pPr>
            <a:r>
              <a:rPr lang="hu-HU" sz="3200" dirty="0" smtClean="0">
                <a:latin typeface="Times New Roman" panose="02020603050405020304" pitchFamily="18" charset="0"/>
                <a:cs typeface="Times New Roman" panose="02020603050405020304" pitchFamily="18" charset="0"/>
              </a:rPr>
              <a:t>az </a:t>
            </a:r>
            <a:r>
              <a:rPr lang="hu-HU" sz="3200" dirty="0">
                <a:latin typeface="Times New Roman" panose="02020603050405020304" pitchFamily="18" charset="0"/>
                <a:cs typeface="Times New Roman" panose="02020603050405020304" pitchFamily="18" charset="0"/>
              </a:rPr>
              <a:t>építmény terepszint feletti és belső térfogata meghaladja az 500 m3-t, valamint homlokzatmagassága az 5,0 métert, vagy</a:t>
            </a:r>
          </a:p>
          <a:p>
            <a:pPr marL="914400" lvl="1" indent="-514350">
              <a:buClr>
                <a:srgbClr val="FF0000"/>
              </a:buClr>
              <a:buFont typeface="Wingdings" panose="05000000000000000000" pitchFamily="2" charset="2"/>
              <a:buChar char="q"/>
            </a:pPr>
            <a:r>
              <a:rPr lang="hu-HU" sz="3200" dirty="0" smtClean="0">
                <a:latin typeface="Times New Roman" panose="02020603050405020304" pitchFamily="18" charset="0"/>
                <a:cs typeface="Times New Roman" panose="02020603050405020304" pitchFamily="18" charset="0"/>
              </a:rPr>
              <a:t>a </a:t>
            </a:r>
            <a:r>
              <a:rPr lang="hu-HU" sz="3200" dirty="0">
                <a:latin typeface="Times New Roman" panose="02020603050405020304" pitchFamily="18" charset="0"/>
                <a:cs typeface="Times New Roman" panose="02020603050405020304" pitchFamily="18" charset="0"/>
              </a:rPr>
              <a:t>terepszint alatti bontás mélysége meghaladja az 1,5 </a:t>
            </a:r>
            <a:r>
              <a:rPr lang="hu-HU" sz="3200" dirty="0" smtClean="0">
                <a:latin typeface="Times New Roman" panose="02020603050405020304" pitchFamily="18" charset="0"/>
                <a:cs typeface="Times New Roman" panose="02020603050405020304" pitchFamily="18" charset="0"/>
              </a:rPr>
              <a:t>métert</a:t>
            </a:r>
          </a:p>
          <a:p>
            <a:pPr marL="0" indent="0">
              <a:buNone/>
            </a:pPr>
            <a:endParaRPr lang="hu-HU" dirty="0"/>
          </a:p>
        </p:txBody>
      </p:sp>
    </p:spTree>
    <p:extLst>
      <p:ext uri="{BB962C8B-B14F-4D97-AF65-F5344CB8AC3E}">
        <p14:creationId xmlns:p14="http://schemas.microsoft.com/office/powerpoint/2010/main" val="2355404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60016" y="188640"/>
            <a:ext cx="8732464" cy="6552728"/>
          </a:xfrm>
        </p:spPr>
        <p:txBody>
          <a:bodyPr>
            <a:normAutofit/>
          </a:bodyPr>
          <a:lstStyle/>
          <a:p>
            <a:pPr marL="457200" lvl="1" indent="-457200">
              <a:spcBef>
                <a:spcPts val="0"/>
              </a:spcBef>
              <a:buClr>
                <a:srgbClr val="FF0000"/>
              </a:buClr>
              <a:buFont typeface="Courier New" panose="02070309020205020404" pitchFamily="49" charset="0"/>
              <a:buChar char="o"/>
            </a:pPr>
            <a:r>
              <a:rPr lang="hu-HU" sz="3200" b="1" dirty="0" smtClean="0">
                <a:latin typeface="Times New Roman" panose="02020603050405020304" pitchFamily="18" charset="0"/>
                <a:cs typeface="Times New Roman" panose="02020603050405020304" pitchFamily="18" charset="0"/>
              </a:rPr>
              <a:t>az </a:t>
            </a:r>
            <a:r>
              <a:rPr lang="hu-HU" sz="3200" b="1" dirty="0">
                <a:latin typeface="Times New Roman" panose="02020603050405020304" pitchFamily="18" charset="0"/>
                <a:cs typeface="Times New Roman" panose="02020603050405020304" pitchFamily="18" charset="0"/>
              </a:rPr>
              <a:t>az </a:t>
            </a:r>
            <a:r>
              <a:rPr lang="hu-HU" sz="3200" b="1" dirty="0">
                <a:solidFill>
                  <a:srgbClr val="FF0000"/>
                </a:solidFill>
                <a:latin typeface="Times New Roman" panose="02020603050405020304" pitchFamily="18" charset="0"/>
                <a:cs typeface="Times New Roman" panose="02020603050405020304" pitchFamily="18" charset="0"/>
              </a:rPr>
              <a:t>építési tevékenység </a:t>
            </a:r>
            <a:r>
              <a:rPr lang="hu-HU" sz="3200" dirty="0">
                <a:latin typeface="Times New Roman" panose="02020603050405020304" pitchFamily="18" charset="0"/>
                <a:cs typeface="Times New Roman" panose="02020603050405020304" pitchFamily="18" charset="0"/>
              </a:rPr>
              <a:t>- ideértve az építési engedélyhez nem kötött építési tevékenységet </a:t>
            </a:r>
            <a:r>
              <a:rPr lang="hu-HU" sz="3200" dirty="0" smtClean="0">
                <a:latin typeface="Times New Roman" panose="02020603050405020304" pitchFamily="18" charset="0"/>
                <a:cs typeface="Times New Roman" panose="02020603050405020304" pitchFamily="18" charset="0"/>
              </a:rPr>
              <a:t>-, </a:t>
            </a:r>
            <a:r>
              <a:rPr lang="hu-HU" sz="3200" b="1" dirty="0">
                <a:solidFill>
                  <a:srgbClr val="FF0000"/>
                </a:solidFill>
                <a:latin typeface="Times New Roman" panose="02020603050405020304" pitchFamily="18" charset="0"/>
                <a:cs typeface="Times New Roman" panose="02020603050405020304" pitchFamily="18" charset="0"/>
              </a:rPr>
              <a:t>amely esetében</a:t>
            </a:r>
            <a:endParaRPr lang="hu-HU" sz="3200" dirty="0">
              <a:latin typeface="Times New Roman" panose="02020603050405020304" pitchFamily="18" charset="0"/>
              <a:cs typeface="Times New Roman" panose="02020603050405020304" pitchFamily="18" charset="0"/>
            </a:endParaRPr>
          </a:p>
          <a:p>
            <a:pPr marL="914400" lvl="1" indent="-51435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tartószerkezet támaszköze 5,4 méter vagy azt meghaladja,</a:t>
            </a:r>
          </a:p>
          <a:p>
            <a:pPr marL="914400" lvl="1" indent="-51435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az </a:t>
            </a:r>
            <a:r>
              <a:rPr lang="hu-HU" sz="2800" dirty="0">
                <a:latin typeface="Times New Roman" panose="02020603050405020304" pitchFamily="18" charset="0"/>
                <a:cs typeface="Times New Roman" panose="02020603050405020304" pitchFamily="18" charset="0"/>
              </a:rPr>
              <a:t>épület tartószerkezete vagy annak elemei monolit vasbetonból készülnek, kivéve az 5,4 </a:t>
            </a:r>
            <a:r>
              <a:rPr lang="hu-HU" sz="2800" dirty="0" smtClean="0">
                <a:latin typeface="Times New Roman" panose="02020603050405020304" pitchFamily="18" charset="0"/>
                <a:cs typeface="Times New Roman" panose="02020603050405020304" pitchFamily="18" charset="0"/>
              </a:rPr>
              <a:t>m </a:t>
            </a:r>
            <a:r>
              <a:rPr lang="hu-HU" sz="2800" dirty="0">
                <a:latin typeface="Times New Roman" panose="02020603050405020304" pitchFamily="18" charset="0"/>
                <a:cs typeface="Times New Roman" panose="02020603050405020304" pitchFamily="18" charset="0"/>
              </a:rPr>
              <a:t>fal- vagy oszlopköznél kisebb </a:t>
            </a:r>
            <a:r>
              <a:rPr lang="hu-HU" sz="2800" dirty="0" err="1">
                <a:latin typeface="Times New Roman" panose="02020603050405020304" pitchFamily="18" charset="0"/>
                <a:cs typeface="Times New Roman" panose="02020603050405020304" pitchFamily="18" charset="0"/>
              </a:rPr>
              <a:t>előregyártott</a:t>
            </a:r>
            <a:r>
              <a:rPr lang="hu-HU" sz="2800" dirty="0">
                <a:latin typeface="Times New Roman" panose="02020603050405020304" pitchFamily="18" charset="0"/>
                <a:cs typeface="Times New Roman" panose="02020603050405020304" pitchFamily="18" charset="0"/>
              </a:rPr>
              <a:t> födémszerkezethez csatlakozó vasbeton koszorút,</a:t>
            </a:r>
          </a:p>
          <a:p>
            <a:pPr marL="914400" lvl="1" indent="-51435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az </a:t>
            </a:r>
            <a:r>
              <a:rPr lang="hu-HU" sz="2800" dirty="0">
                <a:latin typeface="Times New Roman" panose="02020603050405020304" pitchFamily="18" charset="0"/>
                <a:cs typeface="Times New Roman" panose="02020603050405020304" pitchFamily="18" charset="0"/>
              </a:rPr>
              <a:t>épület a rendezett terepszint felett legalább két építményszintet tartalmaz, valamint pinceszint esetén a pince padlóvonala a rendezett tereptől számítva </a:t>
            </a:r>
            <a:r>
              <a:rPr lang="hu-HU" sz="2800" dirty="0">
                <a:solidFill>
                  <a:srgbClr val="FF0000"/>
                </a:solidFill>
                <a:latin typeface="Times New Roman" panose="02020603050405020304" pitchFamily="18" charset="0"/>
                <a:cs typeface="Times New Roman" panose="02020603050405020304" pitchFamily="18" charset="0"/>
              </a:rPr>
              <a:t>legfeljebb</a:t>
            </a:r>
            <a:r>
              <a:rPr lang="hu-HU" sz="2800" dirty="0">
                <a:latin typeface="Times New Roman" panose="02020603050405020304" pitchFamily="18" charset="0"/>
                <a:cs typeface="Times New Roman" panose="02020603050405020304" pitchFamily="18" charset="0"/>
              </a:rPr>
              <a:t> 1,5 méter mélyen van és a felszíni teher legfeljebb 2,0 </a:t>
            </a:r>
            <a:r>
              <a:rPr lang="hu-HU" sz="2800" dirty="0" err="1">
                <a:latin typeface="Times New Roman" panose="02020603050405020304" pitchFamily="18" charset="0"/>
                <a:cs typeface="Times New Roman" panose="02020603050405020304" pitchFamily="18" charset="0"/>
              </a:rPr>
              <a:t>kN</a:t>
            </a:r>
            <a:r>
              <a:rPr lang="hu-HU" sz="2800" dirty="0">
                <a:latin typeface="Times New Roman" panose="02020603050405020304" pitchFamily="18" charset="0"/>
                <a:cs typeface="Times New Roman" panose="02020603050405020304" pitchFamily="18" charset="0"/>
              </a:rPr>
              <a:t>/m2</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137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395536" y="476672"/>
            <a:ext cx="8208912" cy="5976664"/>
          </a:xfrm>
        </p:spPr>
        <p:txBody>
          <a:bodyPr>
            <a:normAutofit/>
          </a:bodyPr>
          <a:lstStyle/>
          <a:p>
            <a:pPr marL="914400" lvl="1" indent="-51435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tartószerkezet 1,5 méternél hosszabban kinyúló konzolt tartalmaz,</a:t>
            </a:r>
          </a:p>
          <a:p>
            <a:pPr marL="914400" lvl="1" indent="-51435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falszerkezet vagy pillér megtámasztatlan magassága 3,0 méter vagy azt meghaladja úgy, hogy a koszorú nem számít megtámasztásnak,</a:t>
            </a:r>
          </a:p>
          <a:p>
            <a:pPr marL="914400" lvl="1" indent="-51435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1,5 </a:t>
            </a:r>
            <a:r>
              <a:rPr lang="hu-HU" sz="2800" dirty="0">
                <a:latin typeface="Times New Roman" panose="02020603050405020304" pitchFamily="18" charset="0"/>
                <a:cs typeface="Times New Roman" panose="02020603050405020304" pitchFamily="18" charset="0"/>
              </a:rPr>
              <a:t>méternél magasabb földmegtámasztó szerkezet készül és legfeljebb 2,0 </a:t>
            </a:r>
            <a:r>
              <a:rPr lang="hu-HU" sz="2800" dirty="0" err="1">
                <a:latin typeface="Times New Roman" panose="02020603050405020304" pitchFamily="18" charset="0"/>
                <a:cs typeface="Times New Roman" panose="02020603050405020304" pitchFamily="18" charset="0"/>
              </a:rPr>
              <a:t>kN</a:t>
            </a:r>
            <a:r>
              <a:rPr lang="hu-HU" sz="2800" dirty="0">
                <a:latin typeface="Times New Roman" panose="02020603050405020304" pitchFamily="18" charset="0"/>
                <a:cs typeface="Times New Roman" panose="02020603050405020304" pitchFamily="18" charset="0"/>
              </a:rPr>
              <a:t>/m2 felszíni teherrel kell számolni,</a:t>
            </a:r>
          </a:p>
          <a:p>
            <a:pPr marL="914400" lvl="1" indent="-51435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hasznos terhelések szempontjából a helyiségek használati osztálya nem „A”</a:t>
            </a:r>
          </a:p>
          <a:p>
            <a:pPr marL="914400" lvl="1" indent="-51435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az </a:t>
            </a:r>
            <a:r>
              <a:rPr lang="hu-HU" sz="2800" dirty="0">
                <a:latin typeface="Times New Roman" panose="02020603050405020304" pitchFamily="18" charset="0"/>
                <a:cs typeface="Times New Roman" panose="02020603050405020304" pitchFamily="18" charset="0"/>
              </a:rPr>
              <a:t>építmény tűzvédelmi jellemzői </a:t>
            </a:r>
            <a:r>
              <a:rPr lang="hu-HU" sz="2800" dirty="0" smtClean="0">
                <a:latin typeface="Times New Roman" panose="02020603050405020304" pitchFamily="18" charset="0"/>
                <a:cs typeface="Times New Roman" panose="02020603050405020304" pitchFamily="18" charset="0"/>
              </a:rPr>
              <a:t>változnak</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83040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0"/>
            <a:ext cx="9036496" cy="1340768"/>
          </a:xfrm>
        </p:spPr>
        <p:txBody>
          <a:bodyPr>
            <a:noAutofit/>
          </a:bodyPr>
          <a:lstStyle/>
          <a:p>
            <a:pPr algn="l"/>
            <a:r>
              <a:rPr lang="hu-HU" sz="4400" b="1" dirty="0" smtClean="0">
                <a:latin typeface="Times New Roman" panose="02020603050405020304" pitchFamily="18" charset="0"/>
                <a:cs typeface="Times New Roman" panose="02020603050405020304" pitchFamily="18" charset="0"/>
              </a:rPr>
              <a:t>A dokumentációnak </a:t>
            </a:r>
            <a:r>
              <a:rPr lang="hu-HU" sz="3600" b="1" dirty="0" smtClean="0">
                <a:latin typeface="Times New Roman" panose="02020603050405020304" pitchFamily="18" charset="0"/>
                <a:cs typeface="Times New Roman" panose="02020603050405020304" pitchFamily="18" charset="0"/>
              </a:rPr>
              <a:t>minden esetben része</a:t>
            </a:r>
            <a:endParaRPr lang="hu-HU" sz="3600"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79512" y="1340768"/>
            <a:ext cx="8856984" cy="5328592"/>
          </a:xfrm>
        </p:spPr>
        <p:txBody>
          <a:bodyPr>
            <a:normAutofit/>
          </a:bodyPr>
          <a:lstStyle/>
          <a:p>
            <a:pPr>
              <a:buClr>
                <a:srgbClr val="FF0000"/>
              </a:buClr>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kivitelező által készített a tervezett építmény építőipari kivitelezési feladatainak megszervezéséhez szükséges </a:t>
            </a:r>
            <a:r>
              <a:rPr lang="hu-HU" sz="2800" dirty="0" err="1">
                <a:latin typeface="Times New Roman" panose="02020603050405020304" pitchFamily="18" charset="0"/>
                <a:cs typeface="Times New Roman" panose="02020603050405020304" pitchFamily="18" charset="0"/>
              </a:rPr>
              <a:t>részletezettségű</a:t>
            </a:r>
            <a:endParaRPr lang="hu-HU" sz="2800" dirty="0">
              <a:latin typeface="Times New Roman" panose="02020603050405020304" pitchFamily="18" charset="0"/>
              <a:cs typeface="Times New Roman" panose="02020603050405020304" pitchFamily="18" charset="0"/>
            </a:endParaRPr>
          </a:p>
          <a:p>
            <a:pPr marL="857250" lvl="1" indent="-45720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tervezői koordinátor által ellenőrzött </a:t>
            </a:r>
            <a:r>
              <a:rPr lang="hu-HU" sz="2800" u="sng" dirty="0">
                <a:latin typeface="Times New Roman" panose="02020603050405020304" pitchFamily="18" charset="0"/>
                <a:cs typeface="Times New Roman" panose="02020603050405020304" pitchFamily="18" charset="0"/>
              </a:rPr>
              <a:t>munkabiztonsági és egészségvédelmi terv</a:t>
            </a:r>
            <a:r>
              <a:rPr lang="hu-HU" sz="2800" dirty="0">
                <a:latin typeface="Times New Roman" panose="02020603050405020304" pitchFamily="18" charset="0"/>
                <a:cs typeface="Times New Roman" panose="02020603050405020304" pitchFamily="18" charset="0"/>
              </a:rPr>
              <a:t>,</a:t>
            </a:r>
          </a:p>
          <a:p>
            <a:pPr marL="857250" lvl="1" indent="-457200">
              <a:buClr>
                <a:srgbClr val="FF0000"/>
              </a:buClr>
              <a:buFont typeface="Wingdings" panose="05000000000000000000" pitchFamily="2" charset="2"/>
              <a:buChar char="ü"/>
            </a:pPr>
            <a:r>
              <a:rPr lang="hu-HU" sz="2800" dirty="0" smtClean="0">
                <a:latin typeface="Times New Roman" panose="02020603050405020304" pitchFamily="18" charset="0"/>
                <a:cs typeface="Times New Roman" panose="02020603050405020304" pitchFamily="18" charset="0"/>
              </a:rPr>
              <a:t>az </a:t>
            </a:r>
            <a:r>
              <a:rPr lang="hu-HU" sz="2800" u="sng" dirty="0">
                <a:latin typeface="Times New Roman" panose="02020603050405020304" pitchFamily="18" charset="0"/>
                <a:cs typeface="Times New Roman" panose="02020603050405020304" pitchFamily="18" charset="0"/>
              </a:rPr>
              <a:t>egyesített közmű </a:t>
            </a:r>
            <a:r>
              <a:rPr lang="hu-HU" sz="2800" dirty="0">
                <a:latin typeface="Times New Roman" panose="02020603050405020304" pitchFamily="18" charset="0"/>
                <a:cs typeface="Times New Roman" panose="02020603050405020304" pitchFamily="18" charset="0"/>
              </a:rPr>
              <a:t>(</a:t>
            </a:r>
            <a:r>
              <a:rPr lang="hu-HU" sz="2800" dirty="0" err="1">
                <a:latin typeface="Times New Roman" panose="02020603050405020304" pitchFamily="18" charset="0"/>
                <a:cs typeface="Times New Roman" panose="02020603050405020304" pitchFamily="18" charset="0"/>
              </a:rPr>
              <a:t>genplan</a:t>
            </a:r>
            <a:r>
              <a:rPr lang="hu-HU" sz="2800" dirty="0">
                <a:latin typeface="Times New Roman" panose="02020603050405020304" pitchFamily="18" charset="0"/>
                <a:cs typeface="Times New Roman" panose="02020603050405020304" pitchFamily="18" charset="0"/>
              </a:rPr>
              <a:t>) </a:t>
            </a:r>
            <a:r>
              <a:rPr lang="hu-HU" sz="2800" u="sng" dirty="0">
                <a:latin typeface="Times New Roman" panose="02020603050405020304" pitchFamily="18" charset="0"/>
                <a:cs typeface="Times New Roman" panose="02020603050405020304" pitchFamily="18" charset="0"/>
              </a:rPr>
              <a:t>terv</a:t>
            </a:r>
            <a:r>
              <a:rPr lang="hu-HU" sz="2800" dirty="0">
                <a:latin typeface="Times New Roman" panose="02020603050405020304" pitchFamily="18" charset="0"/>
                <a:cs typeface="Times New Roman" panose="02020603050405020304" pitchFamily="18" charset="0"/>
              </a:rPr>
              <a:t>, az építmények és a közművek összefüggéseinek áttekintését szolgáló elrendezési és időbeli fázistervek,</a:t>
            </a:r>
          </a:p>
          <a:p>
            <a:pPr lvl="0">
              <a:buClr>
                <a:srgbClr val="FF0000"/>
              </a:buClr>
            </a:pPr>
            <a:r>
              <a:rPr lang="hu-HU" sz="2800" u="sng" dirty="0" err="1" smtClean="0">
                <a:latin typeface="Times New Roman" panose="02020603050405020304" pitchFamily="18" charset="0"/>
                <a:cs typeface="Times New Roman" panose="02020603050405020304" pitchFamily="18" charset="0"/>
              </a:rPr>
              <a:t>üzemeléstechnológiai</a:t>
            </a:r>
            <a:r>
              <a:rPr lang="hu-HU" sz="2800" u="sng" dirty="0" smtClean="0">
                <a:latin typeface="Times New Roman" panose="02020603050405020304" pitchFamily="18" charset="0"/>
                <a:cs typeface="Times New Roman" panose="02020603050405020304" pitchFamily="18" charset="0"/>
              </a:rPr>
              <a:t> </a:t>
            </a:r>
            <a:r>
              <a:rPr lang="hu-HU" sz="2800" u="sng" dirty="0">
                <a:latin typeface="Times New Roman" panose="02020603050405020304" pitchFamily="18" charset="0"/>
                <a:cs typeface="Times New Roman" panose="02020603050405020304" pitchFamily="18" charset="0"/>
              </a:rPr>
              <a:t>terv</a:t>
            </a:r>
            <a:r>
              <a:rPr lang="hu-HU" sz="2800" dirty="0">
                <a:latin typeface="Times New Roman" panose="02020603050405020304" pitchFamily="18" charset="0"/>
                <a:cs typeface="Times New Roman" panose="02020603050405020304" pitchFamily="18" charset="0"/>
              </a:rPr>
              <a:t>,</a:t>
            </a:r>
          </a:p>
          <a:p>
            <a:pPr lvl="0">
              <a:buClr>
                <a:srgbClr val="FF0000"/>
              </a:buClr>
            </a:pPr>
            <a:r>
              <a:rPr lang="hu-HU" sz="2800" dirty="0">
                <a:latin typeface="Times New Roman" panose="02020603050405020304" pitchFamily="18" charset="0"/>
                <a:cs typeface="Times New Roman" panose="02020603050405020304" pitchFamily="18" charset="0"/>
              </a:rPr>
              <a:t>az </a:t>
            </a:r>
            <a:r>
              <a:rPr lang="hu-HU" sz="2800" u="sng" dirty="0">
                <a:latin typeface="Times New Roman" panose="02020603050405020304" pitchFamily="18" charset="0"/>
                <a:cs typeface="Times New Roman" panose="02020603050405020304" pitchFamily="18" charset="0"/>
              </a:rPr>
              <a:t>épületgépészeti</a:t>
            </a:r>
            <a:r>
              <a:rPr lang="hu-HU" sz="2800" dirty="0">
                <a:latin typeface="Times New Roman" panose="02020603050405020304" pitchFamily="18" charset="0"/>
                <a:cs typeface="Times New Roman" panose="02020603050405020304" pitchFamily="18" charset="0"/>
              </a:rPr>
              <a:t> kivitelezési </a:t>
            </a:r>
            <a:r>
              <a:rPr lang="hu-HU" sz="2800" u="sng" dirty="0">
                <a:latin typeface="Times New Roman" panose="02020603050405020304" pitchFamily="18" charset="0"/>
                <a:cs typeface="Times New Roman" panose="02020603050405020304" pitchFamily="18" charset="0"/>
              </a:rPr>
              <a:t>dokumentáció</a:t>
            </a:r>
            <a:r>
              <a:rPr lang="hu-HU" sz="2800" dirty="0">
                <a:latin typeface="Times New Roman" panose="02020603050405020304" pitchFamily="18" charset="0"/>
                <a:cs typeface="Times New Roman" panose="02020603050405020304" pitchFamily="18" charset="0"/>
              </a:rPr>
              <a:t>,</a:t>
            </a:r>
          </a:p>
          <a:p>
            <a:pPr lvl="0">
              <a:buClr>
                <a:srgbClr val="FF0000"/>
              </a:buClr>
            </a:pPr>
            <a:r>
              <a:rPr lang="hu-HU" sz="2800" dirty="0">
                <a:latin typeface="Times New Roman" panose="02020603050405020304" pitchFamily="18" charset="0"/>
                <a:cs typeface="Times New Roman" panose="02020603050405020304" pitchFamily="18" charset="0"/>
              </a:rPr>
              <a:t>az </a:t>
            </a:r>
            <a:r>
              <a:rPr lang="hu-HU" sz="2800" u="sng" dirty="0">
                <a:latin typeface="Times New Roman" panose="02020603050405020304" pitchFamily="18" charset="0"/>
                <a:cs typeface="Times New Roman" panose="02020603050405020304" pitchFamily="18" charset="0"/>
              </a:rPr>
              <a:t>épületvillamossági</a:t>
            </a:r>
            <a:r>
              <a:rPr lang="hu-HU" sz="2800" dirty="0">
                <a:latin typeface="Times New Roman" panose="02020603050405020304" pitchFamily="18" charset="0"/>
                <a:cs typeface="Times New Roman" panose="02020603050405020304" pitchFamily="18" charset="0"/>
              </a:rPr>
              <a:t> kivitelezési </a:t>
            </a:r>
            <a:r>
              <a:rPr lang="hu-HU" sz="2800" u="sng" dirty="0">
                <a:latin typeface="Times New Roman" panose="02020603050405020304" pitchFamily="18" charset="0"/>
                <a:cs typeface="Times New Roman" panose="02020603050405020304" pitchFamily="18" charset="0"/>
              </a:rPr>
              <a:t>dokumentáció</a:t>
            </a:r>
            <a:r>
              <a:rPr lang="hu-HU" sz="2800" dirty="0" smtClean="0">
                <a:latin typeface="Times New Roman" panose="02020603050405020304" pitchFamily="18" charset="0"/>
                <a:cs typeface="Times New Roman" panose="02020603050405020304" pitchFamily="18" charset="0"/>
              </a:rPr>
              <a:t>.</a:t>
            </a:r>
            <a:r>
              <a:rPr lang="hu-HU"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873122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91264" cy="562074"/>
          </a:xfrm>
        </p:spPr>
        <p:txBody>
          <a:bodyPr>
            <a:noAutofit/>
          </a:bodyPr>
          <a:lstStyle/>
          <a:p>
            <a:r>
              <a:rPr lang="hu-HU" sz="3600" b="1" dirty="0" smtClean="0">
                <a:latin typeface="Times New Roman" panose="02020603050405020304" pitchFamily="18" charset="0"/>
                <a:cs typeface="Times New Roman" panose="02020603050405020304" pitchFamily="18" charset="0"/>
              </a:rPr>
              <a:t>Általános </a:t>
            </a:r>
            <a:r>
              <a:rPr lang="hu-HU" sz="3600" b="1" dirty="0" smtClean="0">
                <a:latin typeface="Times New Roman" panose="02020603050405020304" pitchFamily="18" charset="0"/>
                <a:cs typeface="Times New Roman" panose="02020603050405020304" pitchFamily="18" charset="0"/>
              </a:rPr>
              <a:t>tervi követelmények</a:t>
            </a:r>
            <a:endParaRPr lang="hu-HU" sz="3600" b="1"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79512" y="908720"/>
            <a:ext cx="8784976" cy="5760640"/>
          </a:xfrm>
        </p:spPr>
        <p:txBody>
          <a:bodyPr>
            <a:normAutofit fontScale="92500" lnSpcReduction="10000"/>
          </a:bodyPr>
          <a:lstStyle/>
          <a:p>
            <a:pPr lvl="0"/>
            <a:r>
              <a:rPr lang="hu-HU" dirty="0">
                <a:latin typeface="Times New Roman" panose="02020603050405020304" pitchFamily="18" charset="0"/>
                <a:cs typeface="Times New Roman" panose="02020603050405020304" pitchFamily="18" charset="0"/>
              </a:rPr>
              <a:t>Az adott anyag vagy szerkezet jelölésére vonatkozó hatályos szabvány hiányában, egyedileg meghatározott, egyértelmű </a:t>
            </a:r>
            <a:r>
              <a:rPr lang="hu-HU" u="sng" dirty="0">
                <a:latin typeface="Times New Roman" panose="02020603050405020304" pitchFamily="18" charset="0"/>
                <a:cs typeface="Times New Roman" panose="02020603050405020304" pitchFamily="18" charset="0"/>
              </a:rPr>
              <a:t>jelkulcsot kell alkalmazni.</a:t>
            </a:r>
          </a:p>
          <a:p>
            <a:pPr lvl="0"/>
            <a:r>
              <a:rPr lang="hu-HU" sz="2800" b="1" dirty="0">
                <a:latin typeface="Times New Roman" panose="02020603050405020304" pitchFamily="18" charset="0"/>
                <a:cs typeface="Times New Roman" panose="02020603050405020304" pitchFamily="18" charset="0"/>
              </a:rPr>
              <a:t>A tervezett építési tevékenység szempontjából érdemi adatot, tényt, körülményt nem tartalmazó </a:t>
            </a:r>
            <a:r>
              <a:rPr lang="hu-HU" sz="2800" b="1" u="sng" dirty="0">
                <a:latin typeface="Times New Roman" panose="02020603050405020304" pitchFamily="18" charset="0"/>
                <a:cs typeface="Times New Roman" panose="02020603050405020304" pitchFamily="18" charset="0"/>
              </a:rPr>
              <a:t>tervdokumentáció részek elhanyagolhatók</a:t>
            </a:r>
            <a:r>
              <a:rPr lang="hu-HU" sz="2800" b="1" dirty="0">
                <a:latin typeface="Times New Roman" panose="02020603050405020304" pitchFamily="18" charset="0"/>
                <a:cs typeface="Times New Roman" panose="02020603050405020304" pitchFamily="18" charset="0"/>
              </a:rPr>
              <a:t>.</a:t>
            </a:r>
          </a:p>
          <a:p>
            <a:pPr lvl="0"/>
            <a:r>
              <a:rPr lang="hu-HU" dirty="0">
                <a:latin typeface="Times New Roman" panose="02020603050405020304" pitchFamily="18" charset="0"/>
                <a:cs typeface="Times New Roman" panose="02020603050405020304" pitchFamily="18" charset="0"/>
              </a:rPr>
              <a:t>Az azonos alaprajzi és szerkezeti kialakítású szintek alaprajzai - a különböző szintmagasságok egyértelmű jelölésével - a dokumentációban </a:t>
            </a:r>
            <a:r>
              <a:rPr lang="hu-HU" u="sng" dirty="0">
                <a:latin typeface="Times New Roman" panose="02020603050405020304" pitchFamily="18" charset="0"/>
                <a:cs typeface="Times New Roman" panose="02020603050405020304" pitchFamily="18" charset="0"/>
              </a:rPr>
              <a:t>összevonható</a:t>
            </a:r>
            <a:r>
              <a:rPr lang="hu-HU" dirty="0">
                <a:latin typeface="Times New Roman" panose="02020603050405020304" pitchFamily="18" charset="0"/>
                <a:cs typeface="Times New Roman" panose="02020603050405020304" pitchFamily="18" charset="0"/>
              </a:rPr>
              <a:t>k.</a:t>
            </a:r>
          </a:p>
          <a:p>
            <a:pPr lvl="0"/>
            <a:r>
              <a:rPr lang="hu-HU" dirty="0">
                <a:latin typeface="Times New Roman" panose="02020603050405020304" pitchFamily="18" charset="0"/>
                <a:cs typeface="Times New Roman" panose="02020603050405020304" pitchFamily="18" charset="0"/>
              </a:rPr>
              <a:t>Több szakaszra bontott építkezés esetében az egyes </a:t>
            </a:r>
            <a:r>
              <a:rPr lang="hu-HU" u="sng" dirty="0">
                <a:latin typeface="Times New Roman" panose="02020603050405020304" pitchFamily="18" charset="0"/>
                <a:cs typeface="Times New Roman" panose="02020603050405020304" pitchFamily="18" charset="0"/>
              </a:rPr>
              <a:t>megvalósulási szakaszokat </a:t>
            </a:r>
            <a:r>
              <a:rPr lang="hu-HU" dirty="0">
                <a:latin typeface="Times New Roman" panose="02020603050405020304" pitchFamily="18" charset="0"/>
                <a:cs typeface="Times New Roman" panose="02020603050405020304" pitchFamily="18" charset="0"/>
              </a:rPr>
              <a:t>a tervrajzokon egyértelműen </a:t>
            </a:r>
            <a:r>
              <a:rPr lang="hu-HU" u="sng" dirty="0">
                <a:latin typeface="Times New Roman" panose="02020603050405020304" pitchFamily="18" charset="0"/>
                <a:cs typeface="Times New Roman" panose="02020603050405020304" pitchFamily="18" charset="0"/>
              </a:rPr>
              <a:t>jelölni kell</a:t>
            </a:r>
            <a:r>
              <a:rPr lang="hu-HU" dirty="0">
                <a:latin typeface="Times New Roman" panose="02020603050405020304" pitchFamily="18" charset="0"/>
                <a:cs typeface="Times New Roman" panose="02020603050405020304" pitchFamily="18" charset="0"/>
              </a:rPr>
              <a:t>.</a:t>
            </a:r>
          </a:p>
          <a:p>
            <a:pPr lvl="0"/>
            <a:r>
              <a:rPr lang="hu-HU" dirty="0">
                <a:latin typeface="Times New Roman" panose="02020603050405020304" pitchFamily="18" charset="0"/>
                <a:cs typeface="Times New Roman" panose="02020603050405020304" pitchFamily="18" charset="0"/>
              </a:rPr>
              <a:t>Közhasználatú rendeltetési egységet, építményrészt tartalmazó építmények esetében mind a helyszínrajzon, mind az egyes tervlapokon méretadatok megadásával ábrázolni kell a mozgásukban korlátozottak akadálymentes és biztonságos közlekedését biztosító megoldásokat a telek közterületi csatlakozásától az építmény megközelítéséig (bejáratáig).</a:t>
            </a:r>
          </a:p>
          <a:p>
            <a:endParaRPr lang="hu-HU" dirty="0"/>
          </a:p>
        </p:txBody>
      </p:sp>
    </p:spTree>
    <p:extLst>
      <p:ext uri="{BB962C8B-B14F-4D97-AF65-F5344CB8AC3E}">
        <p14:creationId xmlns:p14="http://schemas.microsoft.com/office/powerpoint/2010/main" val="96219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274638"/>
            <a:ext cx="8322128" cy="706090"/>
          </a:xfrm>
        </p:spPr>
        <p:txBody>
          <a:bodyPr>
            <a:noAutofit/>
          </a:bodyPr>
          <a:lstStyle/>
          <a:p>
            <a:pPr algn="l"/>
            <a:r>
              <a:rPr lang="hu-HU" sz="4400" b="1" dirty="0" smtClean="0">
                <a:latin typeface="Times New Roman" panose="02020603050405020304" pitchFamily="18" charset="0"/>
                <a:cs typeface="Times New Roman" panose="02020603050405020304" pitchFamily="18" charset="0"/>
              </a:rPr>
              <a:t>Kapcsolatok</a:t>
            </a:r>
            <a:endParaRPr lang="hu-HU" sz="4400" dirty="0"/>
          </a:p>
        </p:txBody>
      </p:sp>
      <p:sp>
        <p:nvSpPr>
          <p:cNvPr id="3" name="Tartalom helye 2"/>
          <p:cNvSpPr>
            <a:spLocks noGrp="1"/>
          </p:cNvSpPr>
          <p:nvPr>
            <p:ph sz="quarter" idx="1"/>
          </p:nvPr>
        </p:nvSpPr>
        <p:spPr>
          <a:xfrm>
            <a:off x="179512" y="908720"/>
            <a:ext cx="8784976" cy="5832648"/>
          </a:xfrm>
          <a:ln>
            <a:solidFill>
              <a:srgbClr val="0070C0"/>
            </a:solidFill>
          </a:ln>
        </p:spPr>
        <p:txBody>
          <a:bodyPr>
            <a:normAutofit/>
          </a:bodyPr>
          <a:lstStyle/>
          <a:p>
            <a:pPr marL="0" indent="0" algn="just">
              <a:spcBef>
                <a:spcPts val="0"/>
              </a:spcBef>
              <a:buNone/>
            </a:pPr>
            <a:r>
              <a:rPr lang="hu-HU" sz="4400" b="1" dirty="0" smtClean="0">
                <a:solidFill>
                  <a:schemeClr val="accent1">
                    <a:lumMod val="75000"/>
                  </a:schemeClr>
                </a:solidFill>
                <a:latin typeface="Times New Roman" panose="02020603050405020304" pitchFamily="18" charset="0"/>
                <a:cs typeface="Times New Roman" panose="02020603050405020304" pitchFamily="18" charset="0"/>
              </a:rPr>
              <a:t>Építtető</a:t>
            </a:r>
            <a:r>
              <a:rPr lang="hu-HU" sz="4400" b="1" dirty="0" smtClean="0">
                <a:solidFill>
                  <a:srgbClr val="FF0000"/>
                </a:solidFill>
                <a:latin typeface="Times New Roman" panose="02020603050405020304" pitchFamily="18" charset="0"/>
                <a:cs typeface="Times New Roman" panose="02020603050405020304" pitchFamily="18" charset="0"/>
              </a:rPr>
              <a:t>      </a:t>
            </a:r>
            <a:r>
              <a:rPr lang="hu-HU" sz="3600" b="1" dirty="0" err="1" smtClean="0">
                <a:solidFill>
                  <a:srgbClr val="C00000"/>
                </a:solidFill>
                <a:latin typeface="Times New Roman" panose="02020603050405020304" pitchFamily="18" charset="0"/>
                <a:cs typeface="Times New Roman" panose="02020603050405020304" pitchFamily="18" charset="0"/>
              </a:rPr>
              <a:t>Beruházáslebonyolító</a:t>
            </a:r>
            <a:r>
              <a:rPr lang="hu-HU" sz="3600" b="1" dirty="0" smtClean="0">
                <a:solidFill>
                  <a:srgbClr val="C00000"/>
                </a:solidFill>
                <a:latin typeface="Times New Roman" panose="02020603050405020304" pitchFamily="18" charset="0"/>
                <a:cs typeface="Times New Roman" panose="02020603050405020304" pitchFamily="18" charset="0"/>
              </a:rPr>
              <a:t> </a:t>
            </a:r>
            <a:r>
              <a:rPr lang="hu-HU" b="1" dirty="0" smtClean="0">
                <a:solidFill>
                  <a:srgbClr val="C00000"/>
                </a:solidFill>
                <a:latin typeface="Times New Roman" panose="02020603050405020304" pitchFamily="18" charset="0"/>
                <a:cs typeface="Times New Roman" panose="02020603050405020304" pitchFamily="18" charset="0"/>
              </a:rPr>
              <a:t>(ált. </a:t>
            </a:r>
            <a:r>
              <a:rPr lang="hu-HU" b="1" dirty="0" err="1" smtClean="0">
                <a:solidFill>
                  <a:srgbClr val="C00000"/>
                </a:solidFill>
                <a:latin typeface="Times New Roman" panose="02020603050405020304" pitchFamily="18" charset="0"/>
                <a:cs typeface="Times New Roman" panose="02020603050405020304" pitchFamily="18" charset="0"/>
              </a:rPr>
              <a:t>képv</a:t>
            </a:r>
            <a:r>
              <a:rPr lang="hu-HU" b="1" dirty="0" smtClean="0">
                <a:solidFill>
                  <a:srgbClr val="C00000"/>
                </a:solidFill>
                <a:latin typeface="Times New Roman" panose="02020603050405020304" pitchFamily="18" charset="0"/>
                <a:cs typeface="Times New Roman" panose="02020603050405020304" pitchFamily="18" charset="0"/>
              </a:rPr>
              <a:t>.)</a:t>
            </a:r>
            <a:endParaRPr lang="hu-HU" b="1" dirty="0" smtClean="0">
              <a:solidFill>
                <a:srgbClr val="C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hu-HU" sz="3600" b="1" dirty="0" smtClean="0">
              <a:latin typeface="Times New Roman" panose="02020603050405020304" pitchFamily="18" charset="0"/>
              <a:cs typeface="Times New Roman" panose="02020603050405020304" pitchFamily="18" charset="0"/>
            </a:endParaRPr>
          </a:p>
          <a:p>
            <a:pPr marL="0" indent="0" algn="just">
              <a:spcBef>
                <a:spcPts val="0"/>
              </a:spcBef>
              <a:buNone/>
            </a:pPr>
            <a:r>
              <a:rPr lang="hu-HU" sz="3200" b="1" dirty="0" smtClean="0">
                <a:solidFill>
                  <a:srgbClr val="0070C0"/>
                </a:solidFill>
                <a:latin typeface="Times New Roman" panose="02020603050405020304" pitchFamily="18" charset="0"/>
                <a:cs typeface="Times New Roman" panose="02020603050405020304" pitchFamily="18" charset="0"/>
              </a:rPr>
              <a:t>Építési</a:t>
            </a:r>
            <a:r>
              <a:rPr lang="hu-HU" sz="3200" b="1" dirty="0" smtClean="0">
                <a:latin typeface="Times New Roman" panose="02020603050405020304" pitchFamily="18" charset="0"/>
                <a:cs typeface="Times New Roman" panose="02020603050405020304" pitchFamily="18" charset="0"/>
              </a:rPr>
              <a:t>     </a:t>
            </a:r>
            <a:r>
              <a:rPr lang="hu-HU" sz="3200" b="1" dirty="0" smtClean="0">
                <a:solidFill>
                  <a:srgbClr val="FF0000"/>
                </a:solidFill>
                <a:latin typeface="Times New Roman" panose="02020603050405020304" pitchFamily="18" charset="0"/>
                <a:cs typeface="Times New Roman" panose="02020603050405020304" pitchFamily="18" charset="0"/>
              </a:rPr>
              <a:t>Tervező</a:t>
            </a:r>
            <a:r>
              <a:rPr lang="hu-HU" sz="3200" b="1" dirty="0" smtClean="0">
                <a:latin typeface="Times New Roman" panose="02020603050405020304" pitchFamily="18" charset="0"/>
                <a:cs typeface="Times New Roman" panose="02020603050405020304" pitchFamily="18" charset="0"/>
              </a:rPr>
              <a:t>    </a:t>
            </a:r>
            <a:r>
              <a:rPr lang="hu-HU" sz="3200" b="1" dirty="0" smtClean="0">
                <a:solidFill>
                  <a:srgbClr val="FF0000"/>
                </a:solidFill>
                <a:latin typeface="Times New Roman" panose="02020603050405020304" pitchFamily="18" charset="0"/>
                <a:cs typeface="Times New Roman" panose="02020603050405020304" pitchFamily="18" charset="0"/>
              </a:rPr>
              <a:t>Tervezői</a:t>
            </a:r>
            <a:r>
              <a:rPr lang="hu-HU" sz="3200" b="1" dirty="0" smtClean="0">
                <a:latin typeface="Times New Roman" panose="02020603050405020304" pitchFamily="18" charset="0"/>
                <a:cs typeface="Times New Roman" panose="02020603050405020304" pitchFamily="18" charset="0"/>
              </a:rPr>
              <a:t>  </a:t>
            </a:r>
            <a:r>
              <a:rPr lang="hu-HU" sz="3200" b="1" dirty="0" smtClean="0">
                <a:solidFill>
                  <a:srgbClr val="00B050"/>
                </a:solidFill>
                <a:latin typeface="Times New Roman" panose="02020603050405020304" pitchFamily="18" charset="0"/>
                <a:cs typeface="Times New Roman" panose="02020603050405020304" pitchFamily="18" charset="0"/>
              </a:rPr>
              <a:t>Szakértő(k)</a:t>
            </a:r>
            <a:endParaRPr lang="hu-HU" sz="3200" b="1" dirty="0">
              <a:solidFill>
                <a:srgbClr val="00B050"/>
              </a:solidFill>
              <a:latin typeface="Times New Roman" panose="02020603050405020304" pitchFamily="18" charset="0"/>
              <a:cs typeface="Times New Roman" panose="02020603050405020304" pitchFamily="18" charset="0"/>
            </a:endParaRPr>
          </a:p>
          <a:p>
            <a:pPr marL="0" indent="0" algn="just">
              <a:spcBef>
                <a:spcPts val="0"/>
              </a:spcBef>
              <a:buNone/>
            </a:pPr>
            <a:r>
              <a:rPr lang="hu-HU" sz="3200" b="1" dirty="0" smtClean="0">
                <a:solidFill>
                  <a:srgbClr val="0070C0"/>
                </a:solidFill>
                <a:latin typeface="Times New Roman" panose="02020603050405020304" pitchFamily="18" charset="0"/>
                <a:cs typeface="Times New Roman" panose="02020603050405020304" pitchFamily="18" charset="0"/>
              </a:rPr>
              <a:t>műszaki</a:t>
            </a:r>
            <a:r>
              <a:rPr lang="hu-HU" sz="3200" b="1" dirty="0" smtClean="0">
                <a:latin typeface="Times New Roman" panose="02020603050405020304" pitchFamily="18" charset="0"/>
                <a:cs typeface="Times New Roman" panose="02020603050405020304" pitchFamily="18" charset="0"/>
              </a:rPr>
              <a:t>                 </a:t>
            </a:r>
            <a:r>
              <a:rPr lang="hu-HU" sz="3200" b="1" dirty="0" smtClean="0">
                <a:solidFill>
                  <a:srgbClr val="FF0000"/>
                </a:solidFill>
                <a:latin typeface="Times New Roman" panose="02020603050405020304" pitchFamily="18" charset="0"/>
                <a:cs typeface="Times New Roman" panose="02020603050405020304" pitchFamily="18" charset="0"/>
              </a:rPr>
              <a:t>művezető(k)</a:t>
            </a:r>
            <a:r>
              <a:rPr lang="hu-HU" sz="3200" b="1" dirty="0" smtClean="0">
                <a:latin typeface="Times New Roman" panose="02020603050405020304" pitchFamily="18" charset="0"/>
                <a:cs typeface="Times New Roman" panose="02020603050405020304" pitchFamily="18" charset="0"/>
              </a:rPr>
              <a:t>          </a:t>
            </a:r>
            <a:r>
              <a:rPr lang="hu-HU" sz="3200" b="1" dirty="0" smtClean="0">
                <a:solidFill>
                  <a:schemeClr val="accent4">
                    <a:lumMod val="50000"/>
                  </a:schemeClr>
                </a:solidFill>
                <a:latin typeface="Times New Roman" panose="02020603050405020304" pitchFamily="18" charset="0"/>
                <a:cs typeface="Times New Roman" panose="02020603050405020304" pitchFamily="18" charset="0"/>
              </a:rPr>
              <a:t>Építési </a:t>
            </a:r>
            <a:endParaRPr lang="hu-HU" sz="3200" b="1" dirty="0">
              <a:solidFill>
                <a:schemeClr val="accent4">
                  <a:lumMod val="50000"/>
                </a:schemeClr>
              </a:solidFill>
              <a:latin typeface="Times New Roman" panose="02020603050405020304" pitchFamily="18" charset="0"/>
              <a:cs typeface="Times New Roman" panose="02020603050405020304" pitchFamily="18" charset="0"/>
            </a:endParaRPr>
          </a:p>
          <a:p>
            <a:pPr marL="0" indent="0" algn="just">
              <a:spcBef>
                <a:spcPts val="0"/>
              </a:spcBef>
              <a:buNone/>
            </a:pPr>
            <a:r>
              <a:rPr lang="hu-HU" sz="3200" b="1" dirty="0">
                <a:solidFill>
                  <a:srgbClr val="0070C0"/>
                </a:solidFill>
                <a:latin typeface="Times New Roman" panose="02020603050405020304" pitchFamily="18" charset="0"/>
                <a:cs typeface="Times New Roman" panose="02020603050405020304" pitchFamily="18" charset="0"/>
              </a:rPr>
              <a:t>e</a:t>
            </a:r>
            <a:r>
              <a:rPr lang="hu-HU" sz="3200" b="1" dirty="0" smtClean="0">
                <a:solidFill>
                  <a:srgbClr val="0070C0"/>
                </a:solidFill>
                <a:latin typeface="Times New Roman" panose="02020603050405020304" pitchFamily="18" charset="0"/>
                <a:cs typeface="Times New Roman" panose="02020603050405020304" pitchFamily="18" charset="0"/>
              </a:rPr>
              <a:t>llenőr</a:t>
            </a:r>
            <a:r>
              <a:rPr lang="hu-HU" sz="3200" b="1" dirty="0" smtClean="0">
                <a:latin typeface="Times New Roman" panose="02020603050405020304" pitchFamily="18" charset="0"/>
                <a:cs typeface="Times New Roman" panose="02020603050405020304" pitchFamily="18" charset="0"/>
              </a:rPr>
              <a:t>                                           </a:t>
            </a:r>
            <a:r>
              <a:rPr lang="hu-HU" sz="3200" b="1" dirty="0" smtClean="0">
                <a:solidFill>
                  <a:schemeClr val="accent4">
                    <a:lumMod val="50000"/>
                  </a:schemeClr>
                </a:solidFill>
                <a:latin typeface="Times New Roman" panose="02020603050405020304" pitchFamily="18" charset="0"/>
                <a:cs typeface="Times New Roman" panose="02020603050405020304" pitchFamily="18" charset="0"/>
              </a:rPr>
              <a:t>fedezetkezelő</a:t>
            </a:r>
            <a:r>
              <a:rPr lang="hu-HU" sz="3200" b="1" dirty="0" smtClean="0">
                <a:latin typeface="Times New Roman" panose="02020603050405020304" pitchFamily="18" charset="0"/>
                <a:cs typeface="Times New Roman" panose="02020603050405020304" pitchFamily="18" charset="0"/>
              </a:rPr>
              <a:t>                 </a:t>
            </a:r>
            <a:endParaRPr lang="hu-HU" sz="3200" b="1" dirty="0" smtClean="0">
              <a:latin typeface="Times New Roman" panose="02020603050405020304" pitchFamily="18" charset="0"/>
              <a:cs typeface="Times New Roman" panose="02020603050405020304" pitchFamily="18" charset="0"/>
            </a:endParaRPr>
          </a:p>
          <a:p>
            <a:pPr marL="0" indent="0">
              <a:spcBef>
                <a:spcPts val="0"/>
              </a:spcBef>
              <a:buNone/>
            </a:pPr>
            <a:r>
              <a:rPr lang="hu-HU" b="1" dirty="0" smtClean="0">
                <a:solidFill>
                  <a:srgbClr val="0070C0"/>
                </a:solidFill>
                <a:latin typeface="Times New Roman" panose="02020603050405020304" pitchFamily="18" charset="0"/>
                <a:cs typeface="Times New Roman" panose="02020603050405020304" pitchFamily="18" charset="0"/>
              </a:rPr>
              <a:t>(helyszíni                                                              </a:t>
            </a:r>
            <a:endParaRPr lang="hu-HU" sz="3200" b="1" dirty="0" smtClean="0">
              <a:solidFill>
                <a:srgbClr val="0070C0"/>
              </a:solidFill>
              <a:latin typeface="Times New Roman" panose="02020603050405020304" pitchFamily="18" charset="0"/>
              <a:cs typeface="Times New Roman" panose="02020603050405020304" pitchFamily="18" charset="0"/>
            </a:endParaRPr>
          </a:p>
          <a:p>
            <a:pPr marL="0" indent="0">
              <a:spcBef>
                <a:spcPts val="0"/>
              </a:spcBef>
              <a:buNone/>
            </a:pPr>
            <a:r>
              <a:rPr lang="hu-HU" b="1" dirty="0" err="1" smtClean="0">
                <a:solidFill>
                  <a:srgbClr val="0070C0"/>
                </a:solidFill>
                <a:latin typeface="Times New Roman" panose="02020603050405020304" pitchFamily="18" charset="0"/>
                <a:cs typeface="Times New Roman" panose="02020603050405020304" pitchFamily="18" charset="0"/>
              </a:rPr>
              <a:t>képv</a:t>
            </a:r>
            <a:r>
              <a:rPr lang="hu-HU" b="1" dirty="0" smtClean="0">
                <a:solidFill>
                  <a:srgbClr val="0070C0"/>
                </a:solidFill>
                <a:latin typeface="Times New Roman" panose="02020603050405020304" pitchFamily="18" charset="0"/>
                <a:cs typeface="Times New Roman" panose="02020603050405020304" pitchFamily="18" charset="0"/>
              </a:rPr>
              <a:t>.)       </a:t>
            </a:r>
            <a:r>
              <a:rPr lang="hu-HU" sz="3200" b="1" dirty="0" smtClean="0">
                <a:solidFill>
                  <a:srgbClr val="FF0000"/>
                </a:solidFill>
                <a:latin typeface="Times New Roman" panose="02020603050405020304" pitchFamily="18" charset="0"/>
                <a:cs typeface="Times New Roman" panose="02020603050405020304" pitchFamily="18" charset="0"/>
              </a:rPr>
              <a:t>Szakági</a:t>
            </a:r>
            <a:r>
              <a:rPr lang="hu-HU" sz="3200" b="1" dirty="0" smtClean="0">
                <a:latin typeface="Times New Roman" panose="02020603050405020304" pitchFamily="18" charset="0"/>
                <a:cs typeface="Times New Roman" panose="02020603050405020304" pitchFamily="18" charset="0"/>
              </a:rPr>
              <a:t>                  Vállalkozó kivitelező(k)</a:t>
            </a:r>
          </a:p>
          <a:p>
            <a:pPr marL="0" indent="0">
              <a:spcBef>
                <a:spcPts val="0"/>
              </a:spcBef>
              <a:buNone/>
            </a:pPr>
            <a:r>
              <a:rPr lang="hu-HU" sz="3600" b="1" dirty="0" smtClean="0">
                <a:latin typeface="Times New Roman" panose="02020603050405020304" pitchFamily="18" charset="0"/>
                <a:cs typeface="Times New Roman" panose="02020603050405020304" pitchFamily="18" charset="0"/>
              </a:rPr>
              <a:t>           </a:t>
            </a:r>
            <a:r>
              <a:rPr lang="hu-HU" sz="3200" b="1" dirty="0" smtClean="0">
                <a:solidFill>
                  <a:srgbClr val="FF0000"/>
                </a:solidFill>
                <a:latin typeface="Times New Roman" panose="02020603050405020304" pitchFamily="18" charset="0"/>
                <a:cs typeface="Times New Roman" panose="02020603050405020304" pitchFamily="18" charset="0"/>
              </a:rPr>
              <a:t>tervező(k)</a:t>
            </a:r>
            <a:r>
              <a:rPr lang="hu-HU" sz="3200" b="1" dirty="0" smtClean="0">
                <a:latin typeface="Times New Roman" panose="02020603050405020304" pitchFamily="18" charset="0"/>
                <a:cs typeface="Times New Roman" panose="02020603050405020304" pitchFamily="18" charset="0"/>
              </a:rPr>
              <a:t>       Felelős   Alvállalkozó(k)</a:t>
            </a:r>
          </a:p>
          <a:p>
            <a:pPr marL="0" indent="0">
              <a:spcBef>
                <a:spcPts val="0"/>
              </a:spcBef>
              <a:buNone/>
            </a:pPr>
            <a:r>
              <a:rPr lang="hu-HU" sz="3200" b="1" dirty="0">
                <a:latin typeface="Times New Roman" panose="02020603050405020304" pitchFamily="18" charset="0"/>
                <a:cs typeface="Times New Roman" panose="02020603050405020304" pitchFamily="18" charset="0"/>
              </a:rPr>
              <a:t> </a:t>
            </a:r>
            <a:r>
              <a:rPr lang="hu-HU" sz="3200" b="1" dirty="0" smtClean="0">
                <a:latin typeface="Times New Roman" panose="02020603050405020304" pitchFamily="18" charset="0"/>
                <a:cs typeface="Times New Roman" panose="02020603050405020304" pitchFamily="18" charset="0"/>
              </a:rPr>
              <a:t>                                    műszaki         </a:t>
            </a:r>
            <a:r>
              <a:rPr lang="hu-HU" b="1" dirty="0" smtClean="0">
                <a:latin typeface="Times New Roman" panose="02020603050405020304" pitchFamily="18" charset="0"/>
                <a:cs typeface="Times New Roman" panose="02020603050405020304" pitchFamily="18" charset="0"/>
              </a:rPr>
              <a:t>segédmunkás</a:t>
            </a:r>
          </a:p>
          <a:p>
            <a:pPr marL="0" indent="0">
              <a:spcBef>
                <a:spcPts val="0"/>
              </a:spcBef>
              <a:buNone/>
            </a:pPr>
            <a:r>
              <a:rPr lang="hu-HU" sz="3200" b="1" dirty="0">
                <a:latin typeface="Times New Roman" panose="02020603050405020304" pitchFamily="18" charset="0"/>
                <a:cs typeface="Times New Roman" panose="02020603050405020304" pitchFamily="18" charset="0"/>
              </a:rPr>
              <a:t> </a:t>
            </a:r>
            <a:r>
              <a:rPr lang="hu-HU" sz="3200" b="1" dirty="0" smtClean="0">
                <a:latin typeface="Times New Roman" panose="02020603050405020304" pitchFamily="18" charset="0"/>
                <a:cs typeface="Times New Roman" panose="02020603050405020304" pitchFamily="18" charset="0"/>
              </a:rPr>
              <a:t>                                    vezető(k)        </a:t>
            </a:r>
            <a:r>
              <a:rPr lang="hu-HU" b="1" dirty="0" smtClean="0">
                <a:latin typeface="Times New Roman" panose="02020603050405020304" pitchFamily="18" charset="0"/>
                <a:cs typeface="Times New Roman" panose="02020603050405020304" pitchFamily="18" charset="0"/>
              </a:rPr>
              <a:t>szakmunkás</a:t>
            </a:r>
          </a:p>
          <a:p>
            <a:pPr marL="0" indent="0">
              <a:spcBef>
                <a:spcPts val="0"/>
              </a:spcBef>
              <a:buNone/>
            </a:pPr>
            <a:r>
              <a:rPr lang="hu-HU" b="1" dirty="0">
                <a:latin typeface="Times New Roman" panose="02020603050405020304" pitchFamily="18" charset="0"/>
                <a:cs typeface="Times New Roman" panose="02020603050405020304" pitchFamily="18" charset="0"/>
              </a:rPr>
              <a:t> </a:t>
            </a:r>
            <a:r>
              <a:rPr lang="hu-HU" b="1" dirty="0" smtClean="0">
                <a:latin typeface="Times New Roman" panose="02020603050405020304" pitchFamily="18" charset="0"/>
                <a:cs typeface="Times New Roman" panose="02020603050405020304" pitchFamily="18" charset="0"/>
              </a:rPr>
              <a:t>                                                                                építésvezető</a:t>
            </a:r>
            <a:endParaRPr lang="hu-HU" b="1" dirty="0">
              <a:latin typeface="Times New Roman" panose="02020603050405020304" pitchFamily="18" charset="0"/>
              <a:cs typeface="Times New Roman" panose="02020603050405020304" pitchFamily="18" charset="0"/>
            </a:endParaRPr>
          </a:p>
        </p:txBody>
      </p:sp>
      <p:sp>
        <p:nvSpPr>
          <p:cNvPr id="5" name="Lefelé nyíl 4"/>
          <p:cNvSpPr/>
          <p:nvPr/>
        </p:nvSpPr>
        <p:spPr>
          <a:xfrm>
            <a:off x="353144" y="1943530"/>
            <a:ext cx="484632" cy="361974"/>
          </a:xfrm>
          <a:prstGeom prst="downArrow">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Kanyar jobbra 5"/>
          <p:cNvSpPr/>
          <p:nvPr/>
        </p:nvSpPr>
        <p:spPr>
          <a:xfrm>
            <a:off x="6084168" y="4725144"/>
            <a:ext cx="45719" cy="4571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solidFill>
                <a:schemeClr val="tx1"/>
              </a:solidFill>
            </a:endParaRPr>
          </a:p>
        </p:txBody>
      </p:sp>
      <p:sp>
        <p:nvSpPr>
          <p:cNvPr id="9" name="Lefelé nyíl 8"/>
          <p:cNvSpPr/>
          <p:nvPr/>
        </p:nvSpPr>
        <p:spPr>
          <a:xfrm>
            <a:off x="4221672" y="1918211"/>
            <a:ext cx="484632" cy="36197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Lefelé nyíl 9"/>
          <p:cNvSpPr/>
          <p:nvPr/>
        </p:nvSpPr>
        <p:spPr>
          <a:xfrm>
            <a:off x="2424672" y="1951747"/>
            <a:ext cx="484632" cy="25857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Lefelé nyíl feliratnak 6"/>
          <p:cNvSpPr/>
          <p:nvPr/>
        </p:nvSpPr>
        <p:spPr>
          <a:xfrm>
            <a:off x="323528" y="1820710"/>
            <a:ext cx="8280920" cy="19500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Lefelé nyíl 10"/>
          <p:cNvSpPr/>
          <p:nvPr/>
        </p:nvSpPr>
        <p:spPr>
          <a:xfrm>
            <a:off x="5841852" y="1946653"/>
            <a:ext cx="484632" cy="320024"/>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Lefelé nyíl 11"/>
          <p:cNvSpPr/>
          <p:nvPr/>
        </p:nvSpPr>
        <p:spPr>
          <a:xfrm>
            <a:off x="1627440" y="1951747"/>
            <a:ext cx="484632" cy="208991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Lefelé nyíl 12"/>
          <p:cNvSpPr/>
          <p:nvPr/>
        </p:nvSpPr>
        <p:spPr>
          <a:xfrm>
            <a:off x="2287168" y="2601499"/>
            <a:ext cx="484632" cy="144016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Lefelé nyíl 13"/>
          <p:cNvSpPr/>
          <p:nvPr/>
        </p:nvSpPr>
        <p:spPr>
          <a:xfrm rot="16200000">
            <a:off x="3275856" y="2305504"/>
            <a:ext cx="484632" cy="361974"/>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Lefelé nyíl 14"/>
          <p:cNvSpPr/>
          <p:nvPr/>
        </p:nvSpPr>
        <p:spPr>
          <a:xfrm>
            <a:off x="7452320" y="1931862"/>
            <a:ext cx="484632" cy="796945"/>
          </a:xfrm>
          <a:prstGeom prst="downArrow">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Kanyar felfelé 15"/>
          <p:cNvSpPr/>
          <p:nvPr/>
        </p:nvSpPr>
        <p:spPr>
          <a:xfrm>
            <a:off x="3046808" y="3321579"/>
            <a:ext cx="602724" cy="1080730"/>
          </a:xfrm>
          <a:prstGeom prst="bentUpArrow">
            <a:avLst>
              <a:gd name="adj1" fmla="val 25000"/>
              <a:gd name="adj2" fmla="val 27107"/>
              <a:gd name="adj3" fmla="val 25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7" name="Lefelé nyíl 16"/>
          <p:cNvSpPr/>
          <p:nvPr/>
        </p:nvSpPr>
        <p:spPr>
          <a:xfrm>
            <a:off x="8244408" y="1970689"/>
            <a:ext cx="484632" cy="2070970"/>
          </a:xfrm>
          <a:prstGeom prst="down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9" name="Lefelé nyíl 18"/>
          <p:cNvSpPr/>
          <p:nvPr/>
        </p:nvSpPr>
        <p:spPr>
          <a:xfrm>
            <a:off x="5751788" y="4427979"/>
            <a:ext cx="484632" cy="297165"/>
          </a:xfrm>
          <a:prstGeom prst="down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0" name="Lefelé nyíl 19"/>
          <p:cNvSpPr/>
          <p:nvPr/>
        </p:nvSpPr>
        <p:spPr>
          <a:xfrm>
            <a:off x="4572000" y="4450839"/>
            <a:ext cx="484632" cy="274305"/>
          </a:xfrm>
          <a:prstGeom prst="down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Kanyar felfelé 20"/>
          <p:cNvSpPr/>
          <p:nvPr/>
        </p:nvSpPr>
        <p:spPr>
          <a:xfrm rot="5400000" flipV="1">
            <a:off x="7833355" y="4923134"/>
            <a:ext cx="1120851" cy="355377"/>
          </a:xfrm>
          <a:prstGeom prst="bentUpArrow">
            <a:avLst>
              <a:gd name="adj1" fmla="val 25000"/>
              <a:gd name="adj2" fmla="val 30974"/>
              <a:gd name="adj3" fmla="val 50000"/>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3" name="Balra-jobbra-felfelé nyíl 22"/>
          <p:cNvSpPr/>
          <p:nvPr/>
        </p:nvSpPr>
        <p:spPr>
          <a:xfrm rot="10800000">
            <a:off x="2287168" y="1170712"/>
            <a:ext cx="759640" cy="64807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4" name="Lefelé nyíl 23"/>
          <p:cNvSpPr/>
          <p:nvPr/>
        </p:nvSpPr>
        <p:spPr>
          <a:xfrm rot="5400000">
            <a:off x="3982738" y="4002841"/>
            <a:ext cx="484632" cy="556454"/>
          </a:xfrm>
          <a:prstGeom prst="down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5" name="Lefelé nyíl 24"/>
          <p:cNvSpPr/>
          <p:nvPr/>
        </p:nvSpPr>
        <p:spPr>
          <a:xfrm rot="6653857">
            <a:off x="4006842" y="3174444"/>
            <a:ext cx="484632" cy="1102560"/>
          </a:xfrm>
          <a:prstGeom prst="down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6" name="Lefelé nyíl 25"/>
          <p:cNvSpPr/>
          <p:nvPr/>
        </p:nvSpPr>
        <p:spPr>
          <a:xfrm>
            <a:off x="6764212" y="3604259"/>
            <a:ext cx="484632" cy="437400"/>
          </a:xfrm>
          <a:prstGeom prst="downArrow">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7" name="Kanyar felfelé 26"/>
          <p:cNvSpPr/>
          <p:nvPr/>
        </p:nvSpPr>
        <p:spPr>
          <a:xfrm>
            <a:off x="2666988" y="2601499"/>
            <a:ext cx="3187280" cy="633981"/>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96948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79512" y="116632"/>
            <a:ext cx="8856984" cy="6552728"/>
          </a:xfrm>
        </p:spPr>
        <p:txBody>
          <a:bodyPr>
            <a:normAutofit/>
          </a:bodyPr>
          <a:lstStyle/>
          <a:p>
            <a:pPr marL="0" lvl="0" indent="0">
              <a:buNone/>
            </a:pPr>
            <a:r>
              <a:rPr lang="hu-HU" sz="3600" b="1" dirty="0" smtClean="0">
                <a:latin typeface="Times New Roman" panose="02020603050405020304" pitchFamily="18" charset="0"/>
                <a:cs typeface="Times New Roman" panose="02020603050405020304" pitchFamily="18" charset="0"/>
              </a:rPr>
              <a:t>A </a:t>
            </a:r>
            <a:r>
              <a:rPr lang="hu-HU" sz="3600" b="1" dirty="0">
                <a:latin typeface="Times New Roman" panose="02020603050405020304" pitchFamily="18" charset="0"/>
                <a:cs typeface="Times New Roman" panose="02020603050405020304" pitchFamily="18" charset="0"/>
              </a:rPr>
              <a:t>kivitelezési dokumentáció </a:t>
            </a:r>
            <a:r>
              <a:rPr lang="hu-HU" sz="3600" b="1" dirty="0" smtClean="0">
                <a:solidFill>
                  <a:srgbClr val="FF0000"/>
                </a:solidFill>
                <a:latin typeface="Times New Roman" panose="02020603050405020304" pitchFamily="18" charset="0"/>
                <a:cs typeface="Times New Roman" panose="02020603050405020304" pitchFamily="18" charset="0"/>
              </a:rPr>
              <a:t>tartalmi </a:t>
            </a:r>
            <a:r>
              <a:rPr lang="hu-HU" sz="3600" b="1" dirty="0">
                <a:solidFill>
                  <a:srgbClr val="FF0000"/>
                </a:solidFill>
                <a:latin typeface="Times New Roman" panose="02020603050405020304" pitchFamily="18" charset="0"/>
                <a:cs typeface="Times New Roman" panose="02020603050405020304" pitchFamily="18" charset="0"/>
              </a:rPr>
              <a:t>követelménye</a:t>
            </a:r>
            <a:r>
              <a:rPr lang="hu-HU" sz="3600" b="1" dirty="0">
                <a:latin typeface="Times New Roman" panose="02020603050405020304" pitchFamily="18" charset="0"/>
                <a:cs typeface="Times New Roman" panose="02020603050405020304" pitchFamily="18" charset="0"/>
              </a:rPr>
              <a:t> tekintetében figyelembe kell venni a Magyar Építész Kamara és a Magyar Mérnöki Kamara vonatkozó, szakmai követelményeket megállapító szabályzatait</a:t>
            </a:r>
            <a:r>
              <a:rPr lang="hu-HU" sz="3600" dirty="0" smtClean="0">
                <a:latin typeface="Times New Roman" panose="02020603050405020304" pitchFamily="18" charset="0"/>
                <a:cs typeface="Times New Roman" panose="02020603050405020304" pitchFamily="18" charset="0"/>
              </a:rPr>
              <a:t>.</a:t>
            </a:r>
          </a:p>
          <a:p>
            <a:pPr marL="0" lvl="0" indent="0">
              <a:buNone/>
            </a:pPr>
            <a:r>
              <a:rPr lang="hu-HU" sz="3600" b="1" dirty="0">
                <a:latin typeface="Times New Roman" panose="02020603050405020304" pitchFamily="18" charset="0"/>
                <a:cs typeface="Times New Roman" panose="02020603050405020304" pitchFamily="18" charset="0"/>
              </a:rPr>
              <a:t>A kivitelezési dokumentáció </a:t>
            </a:r>
            <a:r>
              <a:rPr lang="hu-HU" sz="3600" b="1" dirty="0">
                <a:solidFill>
                  <a:srgbClr val="FF0000"/>
                </a:solidFill>
                <a:latin typeface="Times New Roman" panose="02020603050405020304" pitchFamily="18" charset="0"/>
                <a:cs typeface="Times New Roman" panose="02020603050405020304" pitchFamily="18" charset="0"/>
              </a:rPr>
              <a:t>munkarészeit</a:t>
            </a:r>
            <a:r>
              <a:rPr lang="hu-HU" sz="3600" dirty="0">
                <a:latin typeface="Times New Roman" panose="02020603050405020304" pitchFamily="18" charset="0"/>
                <a:cs typeface="Times New Roman" panose="02020603050405020304" pitchFamily="18" charset="0"/>
              </a:rPr>
              <a:t> </a:t>
            </a:r>
            <a:r>
              <a:rPr lang="hu-HU" sz="3600" b="1" u="sng" dirty="0">
                <a:latin typeface="Times New Roman" panose="02020603050405020304" pitchFamily="18" charset="0"/>
                <a:cs typeface="Times New Roman" panose="02020603050405020304" pitchFamily="18" charset="0"/>
              </a:rPr>
              <a:t>a felelős tervező</a:t>
            </a:r>
            <a:r>
              <a:rPr lang="hu-HU" sz="3600" b="1" dirty="0">
                <a:latin typeface="Times New Roman" panose="02020603050405020304" pitchFamily="18" charset="0"/>
                <a:cs typeface="Times New Roman" panose="02020603050405020304" pitchFamily="18" charset="0"/>
              </a:rPr>
              <a:t> a Magyar Építész Kamara és a Magyar Mérnöki Kamara szabályzatainak figyelembevételével </a:t>
            </a:r>
            <a:r>
              <a:rPr lang="hu-HU" sz="3600" b="1" u="sng" dirty="0">
                <a:latin typeface="Times New Roman" panose="02020603050405020304" pitchFamily="18" charset="0"/>
                <a:cs typeface="Times New Roman" panose="02020603050405020304" pitchFamily="18" charset="0"/>
              </a:rPr>
              <a:t>határozza meg</a:t>
            </a:r>
            <a:r>
              <a:rPr lang="hu-HU" sz="3600" dirty="0">
                <a:solidFill>
                  <a:schemeClr val="accent3">
                    <a:lumMod val="75000"/>
                  </a:schemeClr>
                </a:solidFill>
                <a:latin typeface="Times New Roman" panose="02020603050405020304" pitchFamily="18" charset="0"/>
                <a:cs typeface="Times New Roman" panose="02020603050405020304" pitchFamily="18" charset="0"/>
              </a:rPr>
              <a:t>.</a:t>
            </a:r>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3916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188640"/>
            <a:ext cx="8826184" cy="792088"/>
          </a:xfrm>
        </p:spPr>
        <p:txBody>
          <a:bodyPr>
            <a:normAutofit/>
          </a:bodyPr>
          <a:lstStyle/>
          <a:p>
            <a:pPr algn="l"/>
            <a:r>
              <a:rPr lang="hu-HU" sz="4400" b="1" dirty="0" smtClean="0">
                <a:latin typeface="Times New Roman" panose="02020603050405020304" pitchFamily="18" charset="0"/>
                <a:cs typeface="Times New Roman" panose="02020603050405020304" pitchFamily="18" charset="0"/>
              </a:rPr>
              <a:t>I. Az </a:t>
            </a:r>
            <a:r>
              <a:rPr lang="hu-HU" sz="4400" b="1" dirty="0">
                <a:latin typeface="Times New Roman" panose="02020603050405020304" pitchFamily="18" charset="0"/>
                <a:cs typeface="Times New Roman" panose="02020603050405020304" pitchFamily="18" charset="0"/>
              </a:rPr>
              <a:t>egyszerű </a:t>
            </a:r>
            <a:r>
              <a:rPr lang="hu-HU" sz="4400" b="1" dirty="0" smtClean="0">
                <a:latin typeface="Times New Roman" panose="02020603050405020304" pitchFamily="18" charset="0"/>
                <a:cs typeface="Times New Roman" panose="02020603050405020304" pitchFamily="18" charset="0"/>
              </a:rPr>
              <a:t>bejelentés</a:t>
            </a:r>
            <a:endParaRPr lang="hu-HU" sz="3600" dirty="0"/>
          </a:p>
        </p:txBody>
      </p:sp>
      <p:sp>
        <p:nvSpPr>
          <p:cNvPr id="3" name="Tartalom helye 2"/>
          <p:cNvSpPr>
            <a:spLocks noGrp="1"/>
          </p:cNvSpPr>
          <p:nvPr>
            <p:ph sz="quarter" idx="1"/>
          </p:nvPr>
        </p:nvSpPr>
        <p:spPr>
          <a:xfrm>
            <a:off x="179512" y="980728"/>
            <a:ext cx="8496944" cy="5760640"/>
          </a:xfrm>
        </p:spPr>
        <p:txBody>
          <a:bodyPr>
            <a:normAutofit lnSpcReduction="10000"/>
          </a:bodyPr>
          <a:lstStyle/>
          <a:p>
            <a:pPr marL="0" indent="0">
              <a:buNone/>
            </a:pPr>
            <a:r>
              <a:rPr lang="hu-HU" sz="3200" b="1" dirty="0">
                <a:latin typeface="Times New Roman" panose="02020603050405020304" pitchFamily="18" charset="0"/>
                <a:cs typeface="Times New Roman" panose="02020603050405020304" pitchFamily="18" charset="0"/>
              </a:rPr>
              <a:t>kivitelezési </a:t>
            </a:r>
            <a:r>
              <a:rPr lang="hu-HU" sz="3200" b="1" dirty="0" smtClean="0">
                <a:latin typeface="Times New Roman" panose="02020603050405020304" pitchFamily="18" charset="0"/>
                <a:cs typeface="Times New Roman" panose="02020603050405020304" pitchFamily="18" charset="0"/>
              </a:rPr>
              <a:t>dokumentációjának </a:t>
            </a:r>
            <a:r>
              <a:rPr lang="hu-HU" sz="3200" b="1" dirty="0">
                <a:latin typeface="Times New Roman" panose="02020603050405020304" pitchFamily="18" charset="0"/>
                <a:cs typeface="Times New Roman" panose="02020603050405020304" pitchFamily="18" charset="0"/>
              </a:rPr>
              <a:t>munkarészei</a:t>
            </a:r>
            <a:endParaRPr lang="hu-HU" sz="3200" dirty="0" smtClean="0">
              <a:latin typeface="Times New Roman" panose="02020603050405020304" pitchFamily="18" charset="0"/>
              <a:cs typeface="Times New Roman" panose="02020603050405020304" pitchFamily="18" charset="0"/>
            </a:endParaRPr>
          </a:p>
          <a:p>
            <a:pPr marL="0" indent="0">
              <a:buNone/>
            </a:pPr>
            <a:r>
              <a:rPr lang="hu-HU" dirty="0" smtClean="0">
                <a:latin typeface="Times New Roman" panose="02020603050405020304" pitchFamily="18" charset="0"/>
                <a:cs typeface="Times New Roman" panose="02020603050405020304" pitchFamily="18" charset="0"/>
              </a:rPr>
              <a:t>1</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Aláírólap</a:t>
            </a:r>
            <a:r>
              <a:rPr lang="hu-HU" sz="2800" dirty="0">
                <a:latin typeface="Times New Roman" panose="02020603050405020304" pitchFamily="18" charset="0"/>
                <a:cs typeface="Times New Roman" panose="02020603050405020304" pitchFamily="18" charset="0"/>
              </a:rPr>
              <a:t> tervjegyzékkel</a:t>
            </a:r>
          </a:p>
          <a:p>
            <a:pPr marL="0" indent="0">
              <a:buNone/>
            </a:pPr>
            <a:r>
              <a:rPr lang="hu-HU" sz="2800" dirty="0">
                <a:latin typeface="Times New Roman" panose="02020603050405020304" pitchFamily="18" charset="0"/>
                <a:cs typeface="Times New Roman" panose="02020603050405020304" pitchFamily="18" charset="0"/>
              </a:rPr>
              <a:t>2. Helyszínrajz</a:t>
            </a:r>
          </a:p>
          <a:p>
            <a:pPr marL="0" indent="0">
              <a:buNone/>
            </a:pPr>
            <a:r>
              <a:rPr lang="hu-HU" sz="2800" dirty="0">
                <a:latin typeface="Times New Roman" panose="02020603050405020304" pitchFamily="18" charset="0"/>
                <a:cs typeface="Times New Roman" panose="02020603050405020304" pitchFamily="18" charset="0"/>
              </a:rPr>
              <a:t>3. Kitűzési helyszínrajz</a:t>
            </a:r>
          </a:p>
          <a:p>
            <a:pPr marL="0" indent="0">
              <a:buNone/>
            </a:pPr>
            <a:r>
              <a:rPr lang="hu-HU" sz="2800" dirty="0">
                <a:latin typeface="Times New Roman" panose="02020603050405020304" pitchFamily="18" charset="0"/>
                <a:cs typeface="Times New Roman" panose="02020603050405020304" pitchFamily="18" charset="0"/>
              </a:rPr>
              <a:t>4. Utcakép</a:t>
            </a:r>
          </a:p>
          <a:p>
            <a:pPr marL="0" indent="0">
              <a:buNone/>
            </a:pPr>
            <a:r>
              <a:rPr lang="hu-HU" sz="2800" dirty="0">
                <a:latin typeface="Times New Roman" panose="02020603050405020304" pitchFamily="18" charset="0"/>
                <a:cs typeface="Times New Roman" panose="02020603050405020304" pitchFamily="18" charset="0"/>
              </a:rPr>
              <a:t>5. Eltérő szintek alaprajzai</a:t>
            </a:r>
          </a:p>
          <a:p>
            <a:pPr marL="0" indent="0">
              <a:buNone/>
            </a:pPr>
            <a:r>
              <a:rPr lang="hu-HU" sz="2800" dirty="0">
                <a:latin typeface="Times New Roman" panose="02020603050405020304" pitchFamily="18" charset="0"/>
                <a:cs typeface="Times New Roman" panose="02020603050405020304" pitchFamily="18" charset="0"/>
              </a:rPr>
              <a:t>6. Metszetek</a:t>
            </a:r>
          </a:p>
          <a:p>
            <a:pPr marL="0" indent="0">
              <a:buNone/>
            </a:pPr>
            <a:r>
              <a:rPr lang="hu-HU" sz="2800" dirty="0">
                <a:latin typeface="Times New Roman" panose="02020603050405020304" pitchFamily="18" charset="0"/>
                <a:cs typeface="Times New Roman" panose="02020603050405020304" pitchFamily="18" charset="0"/>
              </a:rPr>
              <a:t>7. Homlokzatok</a:t>
            </a:r>
          </a:p>
          <a:p>
            <a:pPr marL="0" indent="0">
              <a:buNone/>
            </a:pPr>
            <a:r>
              <a:rPr lang="hu-HU" sz="2800" dirty="0">
                <a:latin typeface="Times New Roman" panose="02020603050405020304" pitchFamily="18" charset="0"/>
                <a:cs typeface="Times New Roman" panose="02020603050405020304" pitchFamily="18" charset="0"/>
              </a:rPr>
              <a:t>8. Tartószerkezeti tervek</a:t>
            </a:r>
          </a:p>
          <a:p>
            <a:pPr marL="0" indent="0">
              <a:buNone/>
            </a:pPr>
            <a:r>
              <a:rPr lang="hu-HU" sz="2800" dirty="0">
                <a:latin typeface="Times New Roman" panose="02020603050405020304" pitchFamily="18" charset="0"/>
                <a:cs typeface="Times New Roman" panose="02020603050405020304" pitchFamily="18" charset="0"/>
              </a:rPr>
              <a:t>9. Épület műszaki berendezéseinek rendszerterve</a:t>
            </a:r>
          </a:p>
          <a:p>
            <a:pPr marL="0" indent="0">
              <a:buNone/>
            </a:pPr>
            <a:r>
              <a:rPr lang="hu-HU" sz="2800" dirty="0">
                <a:latin typeface="Times New Roman" panose="02020603050405020304" pitchFamily="18" charset="0"/>
                <a:cs typeface="Times New Roman" panose="02020603050405020304" pitchFamily="18" charset="0"/>
              </a:rPr>
              <a:t>10. Műszaki leírás</a:t>
            </a:r>
          </a:p>
          <a:p>
            <a:pPr marL="0" indent="0">
              <a:buNone/>
            </a:pPr>
            <a:r>
              <a:rPr lang="hu-HU" sz="2800" dirty="0">
                <a:latin typeface="Times New Roman" panose="02020603050405020304" pitchFamily="18" charset="0"/>
                <a:cs typeface="Times New Roman" panose="02020603050405020304" pitchFamily="18" charset="0"/>
              </a:rPr>
              <a:t>11. Költségvetési kiírás</a:t>
            </a:r>
          </a:p>
          <a:p>
            <a:endParaRPr lang="hu-HU" dirty="0"/>
          </a:p>
        </p:txBody>
      </p:sp>
    </p:spTree>
    <p:extLst>
      <p:ext uri="{BB962C8B-B14F-4D97-AF65-F5344CB8AC3E}">
        <p14:creationId xmlns:p14="http://schemas.microsoft.com/office/powerpoint/2010/main" val="5237447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79512" y="332656"/>
            <a:ext cx="8784976" cy="6408712"/>
          </a:xfrm>
        </p:spPr>
        <p:txBody>
          <a:bodyPr>
            <a:normAutofit/>
          </a:bodyPr>
          <a:lstStyle/>
          <a:p>
            <a:pPr marL="82296" indent="0">
              <a:buNone/>
            </a:pPr>
            <a:r>
              <a:rPr lang="hu-HU" sz="2800" dirty="0">
                <a:latin typeface="Times New Roman" panose="02020603050405020304" pitchFamily="18" charset="0"/>
                <a:cs typeface="Times New Roman" panose="02020603050405020304" pitchFamily="18" charset="0"/>
              </a:rPr>
              <a:t>II. Az I. rész szerinti munkarészek elkészítéséhez az építőipari kivitelezési tevékenységről szóló </a:t>
            </a:r>
            <a:r>
              <a:rPr lang="hu-HU" sz="2800" u="sng" dirty="0">
                <a:latin typeface="Times New Roman" panose="02020603050405020304" pitchFamily="18" charset="0"/>
                <a:cs typeface="Times New Roman" panose="02020603050405020304" pitchFamily="18" charset="0"/>
              </a:rPr>
              <a:t>kormányrendelet keretei között </a:t>
            </a:r>
            <a:r>
              <a:rPr lang="hu-HU" sz="2800" dirty="0">
                <a:latin typeface="Times New Roman" panose="02020603050405020304" pitchFamily="18" charset="0"/>
                <a:cs typeface="Times New Roman" panose="02020603050405020304" pitchFamily="18" charset="0"/>
              </a:rPr>
              <a:t>a kivitelezési dokumentáció tartalmi követelménye tekintetében </a:t>
            </a:r>
            <a:r>
              <a:rPr lang="hu-HU" sz="3600" b="1" dirty="0">
                <a:solidFill>
                  <a:schemeClr val="accent3">
                    <a:lumMod val="75000"/>
                  </a:schemeClr>
                </a:solidFill>
                <a:latin typeface="Times New Roman" panose="02020603050405020304" pitchFamily="18" charset="0"/>
                <a:cs typeface="Times New Roman" panose="02020603050405020304" pitchFamily="18" charset="0"/>
              </a:rPr>
              <a:t>a </a:t>
            </a:r>
            <a:r>
              <a:rPr lang="hu-HU" sz="4000" b="1" dirty="0">
                <a:solidFill>
                  <a:srgbClr val="FF0000"/>
                </a:solidFill>
                <a:latin typeface="Times New Roman" panose="02020603050405020304" pitchFamily="18" charset="0"/>
                <a:cs typeface="Times New Roman" panose="02020603050405020304" pitchFamily="18" charset="0"/>
              </a:rPr>
              <a:t>dokumentáció egyes munkarészeinek kidolgozottságára</a:t>
            </a:r>
            <a:r>
              <a:rPr lang="hu-HU" b="1" dirty="0">
                <a:solidFill>
                  <a:schemeClr val="accent3">
                    <a:lumMod val="75000"/>
                  </a:schemeClr>
                </a:solidFill>
                <a:latin typeface="Times New Roman" panose="02020603050405020304" pitchFamily="18" charset="0"/>
                <a:cs typeface="Times New Roman" panose="02020603050405020304" pitchFamily="18" charset="0"/>
              </a:rPr>
              <a:t>,</a:t>
            </a:r>
            <a:r>
              <a:rPr lang="hu-HU" b="1" dirty="0">
                <a:solidFill>
                  <a:srgbClr val="FF0000"/>
                </a:solidFill>
                <a:latin typeface="Times New Roman" panose="02020603050405020304" pitchFamily="18" charset="0"/>
                <a:cs typeface="Times New Roman" panose="02020603050405020304" pitchFamily="18" charset="0"/>
              </a:rPr>
              <a:t> </a:t>
            </a:r>
            <a:r>
              <a:rPr lang="hu-HU" sz="2800" b="1" dirty="0">
                <a:latin typeface="Times New Roman" panose="02020603050405020304" pitchFamily="18" charset="0"/>
                <a:cs typeface="Times New Roman" panose="02020603050405020304" pitchFamily="18" charset="0"/>
              </a:rPr>
              <a:t>a Magyar Építész Kamara</a:t>
            </a:r>
            <a:r>
              <a:rPr lang="hu-HU" sz="2800" dirty="0">
                <a:latin typeface="Times New Roman" panose="02020603050405020304" pitchFamily="18" charset="0"/>
                <a:cs typeface="Times New Roman" panose="02020603050405020304" pitchFamily="18" charset="0"/>
              </a:rPr>
              <a:t>, illetve az I. rész 8. és 9. pontja tekintetében </a:t>
            </a:r>
            <a:r>
              <a:rPr lang="hu-HU" sz="2800" b="1" dirty="0">
                <a:latin typeface="Times New Roman" panose="02020603050405020304" pitchFamily="18" charset="0"/>
                <a:cs typeface="Times New Roman" panose="02020603050405020304" pitchFamily="18" charset="0"/>
              </a:rPr>
              <a:t>a Magyar Mérnöki Kamara által kidolgozott szakmai követelményeket megállapító</a:t>
            </a:r>
            <a:r>
              <a:rPr lang="hu-HU" sz="2800" dirty="0">
                <a:latin typeface="Times New Roman" panose="02020603050405020304" pitchFamily="18" charset="0"/>
                <a:cs typeface="Times New Roman" panose="02020603050405020304" pitchFamily="18" charset="0"/>
              </a:rPr>
              <a:t>, a Magyar Építész Kamara és a Magyar Mérnöki Kamara </a:t>
            </a:r>
            <a:r>
              <a:rPr lang="hu-HU" sz="3600" b="1" dirty="0">
                <a:solidFill>
                  <a:srgbClr val="FF0000"/>
                </a:solidFill>
                <a:latin typeface="Times New Roman" panose="02020603050405020304" pitchFamily="18" charset="0"/>
                <a:cs typeface="Times New Roman" panose="02020603050405020304" pitchFamily="18" charset="0"/>
              </a:rPr>
              <a:t>együttes szabályzatát kell figyelembe venni</a:t>
            </a:r>
            <a:r>
              <a:rPr lang="hu-HU" b="1" dirty="0">
                <a:solidFill>
                  <a:schemeClr val="accent3">
                    <a:lumMod val="75000"/>
                  </a:schemeClr>
                </a:solidFill>
                <a:latin typeface="Times New Roman" panose="02020603050405020304" pitchFamily="18" charset="0"/>
                <a:cs typeface="Times New Roman" panose="02020603050405020304" pitchFamily="18" charset="0"/>
              </a:rPr>
              <a:t>,</a:t>
            </a:r>
            <a:r>
              <a:rPr lang="hu-HU" b="1" dirty="0">
                <a:latin typeface="Times New Roman" panose="02020603050405020304" pitchFamily="18" charset="0"/>
                <a:cs typeface="Times New Roman" panose="02020603050405020304" pitchFamily="18" charset="0"/>
              </a:rPr>
              <a:t> </a:t>
            </a:r>
            <a:r>
              <a:rPr lang="hu-HU" sz="2800" dirty="0" smtClean="0">
                <a:latin typeface="Times New Roman" panose="02020603050405020304" pitchFamily="18" charset="0"/>
                <a:cs typeface="Times New Roman" panose="02020603050405020304" pitchFamily="18" charset="0"/>
              </a:rPr>
              <a:t>amelyet a Magyar Építész Kamara és a Magyar Mérnöki Kamara honlapján közzétesz.</a:t>
            </a:r>
          </a:p>
        </p:txBody>
      </p:sp>
    </p:spTree>
    <p:extLst>
      <p:ext uri="{BB962C8B-B14F-4D97-AF65-F5344CB8AC3E}">
        <p14:creationId xmlns:p14="http://schemas.microsoft.com/office/powerpoint/2010/main" val="849879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07504" y="116632"/>
            <a:ext cx="8928992" cy="6624736"/>
          </a:xfrm>
        </p:spPr>
        <p:txBody>
          <a:bodyPr>
            <a:noAutofit/>
          </a:bodyPr>
          <a:lstStyle/>
          <a:p>
            <a:pPr marL="0" indent="0">
              <a:spcBef>
                <a:spcPts val="0"/>
              </a:spcBef>
              <a:buNone/>
            </a:pPr>
            <a:r>
              <a:rPr lang="hu-HU" dirty="0">
                <a:latin typeface="Times New Roman" panose="02020603050405020304" pitchFamily="18" charset="0"/>
                <a:cs typeface="Times New Roman" panose="02020603050405020304" pitchFamily="18" charset="0"/>
              </a:rPr>
              <a:t>A </a:t>
            </a:r>
            <a:r>
              <a:rPr lang="hu-HU" b="1" dirty="0">
                <a:latin typeface="Times New Roman" panose="02020603050405020304" pitchFamily="18" charset="0"/>
                <a:cs typeface="Times New Roman" panose="02020603050405020304" pitchFamily="18" charset="0"/>
              </a:rPr>
              <a:t>MÉK </a:t>
            </a:r>
            <a:r>
              <a:rPr lang="hu-HU" dirty="0">
                <a:latin typeface="Times New Roman" panose="02020603050405020304" pitchFamily="18" charset="0"/>
                <a:cs typeface="Times New Roman" panose="02020603050405020304" pitchFamily="18" charset="0"/>
              </a:rPr>
              <a:t>2017. május 19-i Küldöttgyűlése elfogadta "</a:t>
            </a:r>
            <a:r>
              <a:rPr lang="hu-HU" b="1" dirty="0">
                <a:solidFill>
                  <a:srgbClr val="FF0000"/>
                </a:solidFill>
                <a:latin typeface="Times New Roman" panose="02020603050405020304" pitchFamily="18" charset="0"/>
                <a:cs typeface="Times New Roman" panose="02020603050405020304" pitchFamily="18" charset="0"/>
              </a:rPr>
              <a:t>A kiviteli tervek tartalmi és formai követelményei"</a:t>
            </a:r>
            <a:r>
              <a:rPr lang="hu-HU" dirty="0">
                <a:latin typeface="Times New Roman" panose="02020603050405020304" pitchFamily="18" charset="0"/>
                <a:cs typeface="Times New Roman" panose="02020603050405020304" pitchFamily="18" charset="0"/>
              </a:rPr>
              <a:t> című szabályzatot. A szabályzat a honlapon való közzétételt követő napon, </a:t>
            </a:r>
            <a:r>
              <a:rPr lang="hu-HU" sz="3200" b="1" dirty="0">
                <a:solidFill>
                  <a:srgbClr val="FF0000"/>
                </a:solidFill>
                <a:latin typeface="Times New Roman" panose="02020603050405020304" pitchFamily="18" charset="0"/>
                <a:cs typeface="Times New Roman" panose="02020603050405020304" pitchFamily="18" charset="0"/>
              </a:rPr>
              <a:t>2017. május 26. napján lép hatályba</a:t>
            </a:r>
            <a:r>
              <a:rPr lang="hu-HU" sz="3200" b="1" dirty="0" smtClean="0">
                <a:solidFill>
                  <a:srgbClr val="FF0000"/>
                </a:solidFill>
                <a:latin typeface="Times New Roman" panose="02020603050405020304" pitchFamily="18" charset="0"/>
                <a:cs typeface="Times New Roman" panose="02020603050405020304" pitchFamily="18" charset="0"/>
              </a:rPr>
              <a:t>.</a:t>
            </a:r>
          </a:p>
          <a:p>
            <a:pPr marL="0" indent="0">
              <a:spcBef>
                <a:spcPts val="0"/>
              </a:spcBef>
              <a:buNone/>
            </a:pPr>
            <a:r>
              <a:rPr lang="hu-HU" dirty="0" smtClean="0">
                <a:latin typeface="Times New Roman" panose="02020603050405020304" pitchFamily="18" charset="0"/>
                <a:cs typeface="Times New Roman" panose="02020603050405020304" pitchFamily="18" charset="0"/>
              </a:rPr>
              <a:t>A </a:t>
            </a:r>
            <a:r>
              <a:rPr lang="hu-HU" dirty="0">
                <a:latin typeface="Times New Roman" panose="02020603050405020304" pitchFamily="18" charset="0"/>
                <a:cs typeface="Times New Roman" panose="02020603050405020304" pitchFamily="18" charset="0"/>
              </a:rPr>
              <a:t>MÉK a kiviteli terv egyes munkarészeit három kategóriába sorolja, melyek határait az építmény, épület műszaki összetettsége (jelen szabályzatban </a:t>
            </a:r>
            <a:r>
              <a:rPr lang="hu-HU" dirty="0" smtClean="0">
                <a:latin typeface="Times New Roman" panose="02020603050405020304" pitchFamily="18" charset="0"/>
                <a:cs typeface="Times New Roman" panose="02020603050405020304" pitchFamily="18" charset="0"/>
              </a:rPr>
              <a:t>tervosztály) </a:t>
            </a:r>
            <a:r>
              <a:rPr lang="hu-HU" dirty="0">
                <a:latin typeface="Times New Roman" panose="02020603050405020304" pitchFamily="18" charset="0"/>
                <a:cs typeface="Times New Roman" panose="02020603050405020304" pitchFamily="18" charset="0"/>
              </a:rPr>
              <a:t>határozza meg. </a:t>
            </a:r>
          </a:p>
          <a:p>
            <a:pPr>
              <a:spcBef>
                <a:spcPts val="0"/>
              </a:spcBef>
            </a:pPr>
            <a:r>
              <a:rPr lang="hu-HU" b="1" dirty="0" smtClean="0">
                <a:latin typeface="Times New Roman" panose="02020603050405020304" pitchFamily="18" charset="0"/>
                <a:cs typeface="Times New Roman" panose="02020603050405020304" pitchFamily="18" charset="0"/>
              </a:rPr>
              <a:t>Alapterv </a:t>
            </a:r>
            <a:r>
              <a:rPr lang="hu-HU" b="1" dirty="0">
                <a:latin typeface="Times New Roman" panose="02020603050405020304" pitchFamily="18" charset="0"/>
                <a:cs typeface="Times New Roman" panose="02020603050405020304" pitchFamily="18" charset="0"/>
              </a:rPr>
              <a:t>(pallérterv) </a:t>
            </a:r>
            <a:r>
              <a:rPr lang="hu-HU" dirty="0">
                <a:latin typeface="Times New Roman" panose="02020603050405020304" pitchFamily="18" charset="0"/>
                <a:cs typeface="Times New Roman" panose="02020603050405020304" pitchFamily="18" charset="0"/>
              </a:rPr>
              <a:t>keretében tárgyalja azokat a tartalmi elemeket, melyek legalább szükséges részei a kivitelezési dokumentációnak</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a:p>
            <a:pPr>
              <a:spcBef>
                <a:spcPts val="0"/>
              </a:spcBef>
            </a:pPr>
            <a:r>
              <a:rPr lang="hu-HU" b="1" dirty="0" smtClean="0">
                <a:latin typeface="Times New Roman" panose="02020603050405020304" pitchFamily="18" charset="0"/>
                <a:cs typeface="Times New Roman" panose="02020603050405020304" pitchFamily="18" charset="0"/>
              </a:rPr>
              <a:t>Kiegészítő </a:t>
            </a:r>
            <a:r>
              <a:rPr lang="hu-HU" b="1" dirty="0">
                <a:latin typeface="Times New Roman" panose="02020603050405020304" pitchFamily="18" charset="0"/>
                <a:cs typeface="Times New Roman" panose="02020603050405020304" pitchFamily="18" charset="0"/>
              </a:rPr>
              <a:t>terv </a:t>
            </a:r>
            <a:r>
              <a:rPr lang="hu-HU" dirty="0">
                <a:latin typeface="Times New Roman" panose="02020603050405020304" pitchFamily="18" charset="0"/>
                <a:cs typeface="Times New Roman" panose="02020603050405020304" pitchFamily="18" charset="0"/>
              </a:rPr>
              <a:t>munkarészek tekintetében a tervezőnek </a:t>
            </a:r>
            <a:r>
              <a:rPr lang="hu-HU" dirty="0" smtClean="0">
                <a:latin typeface="Times New Roman" panose="02020603050405020304" pitchFamily="18" charset="0"/>
                <a:cs typeface="Times New Roman" panose="02020603050405020304" pitchFamily="18" charset="0"/>
              </a:rPr>
              <a:t>mérlegelési </a:t>
            </a:r>
            <a:r>
              <a:rPr lang="hu-HU" dirty="0">
                <a:latin typeface="Times New Roman" panose="02020603050405020304" pitchFamily="18" charset="0"/>
                <a:cs typeface="Times New Roman" panose="02020603050405020304" pitchFamily="18" charset="0"/>
              </a:rPr>
              <a:t>lehetőséget ad: </a:t>
            </a:r>
            <a:r>
              <a:rPr lang="hu-HU" dirty="0" smtClean="0">
                <a:latin typeface="Times New Roman" panose="02020603050405020304" pitchFamily="18" charset="0"/>
                <a:cs typeface="Times New Roman" panose="02020603050405020304" pitchFamily="18" charset="0"/>
              </a:rPr>
              <a:t>része </a:t>
            </a:r>
            <a:r>
              <a:rPr lang="hu-HU" dirty="0">
                <a:latin typeface="Times New Roman" panose="02020603050405020304" pitchFamily="18" charset="0"/>
                <a:cs typeface="Times New Roman" panose="02020603050405020304" pitchFamily="18" charset="0"/>
              </a:rPr>
              <a:t>a kiviteli tervnek, </a:t>
            </a:r>
            <a:r>
              <a:rPr lang="hu-HU" dirty="0" smtClean="0">
                <a:latin typeface="Times New Roman" panose="02020603050405020304" pitchFamily="18" charset="0"/>
                <a:cs typeface="Times New Roman" panose="02020603050405020304" pitchFamily="18" charset="0"/>
              </a:rPr>
              <a:t>ha </a:t>
            </a:r>
            <a:r>
              <a:rPr lang="hu-HU" dirty="0">
                <a:latin typeface="Times New Roman" panose="02020603050405020304" pitchFamily="18" charset="0"/>
                <a:cs typeface="Times New Roman" panose="02020603050405020304" pitchFamily="18" charset="0"/>
              </a:rPr>
              <a:t>a tervezői szerződés másként nem rendelkezik</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a:p>
            <a:pPr>
              <a:spcBef>
                <a:spcPts val="0"/>
              </a:spcBef>
            </a:pPr>
            <a:r>
              <a:rPr lang="hu-HU" b="1" dirty="0" smtClean="0">
                <a:latin typeface="Times New Roman" panose="02020603050405020304" pitchFamily="18" charset="0"/>
                <a:cs typeface="Times New Roman" panose="02020603050405020304" pitchFamily="18" charset="0"/>
              </a:rPr>
              <a:t>Külön </a:t>
            </a:r>
            <a:r>
              <a:rPr lang="hu-HU" b="1" dirty="0">
                <a:latin typeface="Times New Roman" panose="02020603050405020304" pitchFamily="18" charset="0"/>
                <a:cs typeface="Times New Roman" panose="02020603050405020304" pitchFamily="18" charset="0"/>
              </a:rPr>
              <a:t>szolgáltatás </a:t>
            </a:r>
            <a:r>
              <a:rPr lang="hu-HU" dirty="0">
                <a:latin typeface="Times New Roman" panose="02020603050405020304" pitchFamily="18" charset="0"/>
                <a:cs typeface="Times New Roman" panose="02020603050405020304" pitchFamily="18" charset="0"/>
              </a:rPr>
              <a:t>alatt speciális szaktudást igénylő, illetve a szokásosnál összetettebb feladatok találhatók, melyek nem részei a tervezési alapszolgáltatásnak. A külön szolgáltatás csak abban az esetben része a kiviteli tervnek, ha a tervezési szerződés erről tételesen rendelkezik</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181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79512" y="116632"/>
            <a:ext cx="8640960" cy="6552728"/>
          </a:xfrm>
        </p:spPr>
        <p:txBody>
          <a:bodyPr>
            <a:noAutofit/>
          </a:bodyPr>
          <a:lstStyle/>
          <a:p>
            <a:pPr marL="0" indent="0">
              <a:buNone/>
            </a:pPr>
            <a:r>
              <a:rPr lang="hu-HU" sz="3600" dirty="0" smtClean="0">
                <a:latin typeface="Times New Roman" panose="02020603050405020304" pitchFamily="18" charset="0"/>
                <a:cs typeface="Times New Roman" panose="02020603050405020304" pitchFamily="18" charset="0"/>
              </a:rPr>
              <a:t>A </a:t>
            </a:r>
            <a:r>
              <a:rPr lang="hu-HU" sz="3600" b="1" dirty="0">
                <a:latin typeface="Times New Roman" panose="02020603050405020304" pitchFamily="18" charset="0"/>
                <a:cs typeface="Times New Roman" panose="02020603050405020304" pitchFamily="18" charset="0"/>
              </a:rPr>
              <a:t>MMK</a:t>
            </a:r>
            <a:r>
              <a:rPr lang="hu-HU" sz="3600" dirty="0">
                <a:latin typeface="Times New Roman" panose="02020603050405020304" pitchFamily="18" charset="0"/>
                <a:cs typeface="Times New Roman" panose="02020603050405020304" pitchFamily="18" charset="0"/>
              </a:rPr>
              <a:t> Küldöttgyűlés 21/2017. (V. 18.) sz. határozatával </a:t>
            </a:r>
            <a:r>
              <a:rPr lang="hu-HU" sz="3600" dirty="0" smtClean="0">
                <a:latin typeface="Times New Roman" panose="02020603050405020304" pitchFamily="18" charset="0"/>
                <a:cs typeface="Times New Roman" panose="02020603050405020304" pitchFamily="18" charset="0"/>
              </a:rPr>
              <a:t>(a szabályzat </a:t>
            </a:r>
            <a:r>
              <a:rPr lang="hu-HU" sz="3600" dirty="0">
                <a:latin typeface="Times New Roman" panose="02020603050405020304" pitchFamily="18" charset="0"/>
                <a:cs typeface="Times New Roman" panose="02020603050405020304" pitchFamily="18" charset="0"/>
              </a:rPr>
              <a:t>4.8. és 4.9. </a:t>
            </a:r>
            <a:r>
              <a:rPr lang="hu-HU" sz="3600" dirty="0" smtClean="0">
                <a:latin typeface="Times New Roman" panose="02020603050405020304" pitchFamily="18" charset="0"/>
                <a:cs typeface="Times New Roman" panose="02020603050405020304" pitchFamily="18" charset="0"/>
              </a:rPr>
              <a:t>pontjai tekintetében) és </a:t>
            </a:r>
            <a:r>
              <a:rPr lang="hu-HU" sz="3600" dirty="0">
                <a:latin typeface="Times New Roman" panose="02020603050405020304" pitchFamily="18" charset="0"/>
                <a:cs typeface="Times New Roman" panose="02020603050405020304" pitchFamily="18" charset="0"/>
              </a:rPr>
              <a:t>a </a:t>
            </a:r>
            <a:r>
              <a:rPr lang="hu-HU" sz="3600" b="1" dirty="0">
                <a:latin typeface="Times New Roman" panose="02020603050405020304" pitchFamily="18" charset="0"/>
                <a:cs typeface="Times New Roman" panose="02020603050405020304" pitchFamily="18" charset="0"/>
              </a:rPr>
              <a:t>MÉK</a:t>
            </a:r>
            <a:r>
              <a:rPr lang="hu-HU" sz="3600" dirty="0">
                <a:latin typeface="Times New Roman" panose="02020603050405020304" pitchFamily="18" charset="0"/>
                <a:cs typeface="Times New Roman" panose="02020603050405020304" pitchFamily="18" charset="0"/>
              </a:rPr>
              <a:t> Küldöttgyűlés 13/2017. (05.19.) sz. MÉK kgy. határozatával</a:t>
            </a:r>
            <a:r>
              <a:rPr lang="hu-HU" sz="3600" i="1" dirty="0"/>
              <a:t> </a:t>
            </a:r>
            <a:endParaRPr lang="hu-HU" sz="3600" dirty="0" smtClean="0">
              <a:latin typeface="Times New Roman" panose="02020603050405020304" pitchFamily="18" charset="0"/>
              <a:cs typeface="Times New Roman" panose="02020603050405020304" pitchFamily="18" charset="0"/>
            </a:endParaRPr>
          </a:p>
          <a:p>
            <a:pPr marL="0" indent="0">
              <a:buNone/>
            </a:pPr>
            <a:r>
              <a:rPr lang="hu-HU" sz="3600" dirty="0">
                <a:latin typeface="Times New Roman" panose="02020603050405020304" pitchFamily="18" charset="0"/>
                <a:cs typeface="Times New Roman" panose="02020603050405020304" pitchFamily="18" charset="0"/>
              </a:rPr>
              <a:t>elfogadta </a:t>
            </a:r>
            <a:r>
              <a:rPr lang="hu-HU" sz="3600" dirty="0" smtClean="0">
                <a:latin typeface="Times New Roman" panose="02020603050405020304" pitchFamily="18" charset="0"/>
                <a:cs typeface="Times New Roman" panose="02020603050405020304" pitchFamily="18" charset="0"/>
              </a:rPr>
              <a:t>az </a:t>
            </a:r>
          </a:p>
          <a:p>
            <a:pPr marL="0" indent="0">
              <a:buNone/>
            </a:pPr>
            <a:r>
              <a:rPr lang="hu-HU" sz="3600" dirty="0" smtClean="0">
                <a:latin typeface="Times New Roman" panose="02020603050405020304" pitchFamily="18" charset="0"/>
                <a:cs typeface="Times New Roman" panose="02020603050405020304" pitchFamily="18" charset="0"/>
              </a:rPr>
              <a:t>"</a:t>
            </a:r>
            <a:r>
              <a:rPr lang="hu-HU" sz="3600" b="1" dirty="0">
                <a:solidFill>
                  <a:srgbClr val="FF0000"/>
                </a:solidFill>
                <a:latin typeface="Times New Roman" panose="02020603050405020304" pitchFamily="18" charset="0"/>
                <a:cs typeface="Times New Roman" panose="02020603050405020304" pitchFamily="18" charset="0"/>
              </a:rPr>
              <a:t>Az egyszerű bejelentéshez kötött </a:t>
            </a:r>
            <a:r>
              <a:rPr lang="hu-HU" sz="3600" dirty="0">
                <a:latin typeface="Times New Roman" panose="02020603050405020304" pitchFamily="18" charset="0"/>
                <a:cs typeface="Times New Roman" panose="02020603050405020304" pitchFamily="18" charset="0"/>
              </a:rPr>
              <a:t>építési tevékenységhez szükséges kivitelezési tervdokumentáció tartalmi követelményei valamint a tervezői művezetés szabályai" szabályzat </a:t>
            </a:r>
            <a:r>
              <a:rPr lang="hu-HU" sz="3600" dirty="0" smtClean="0">
                <a:latin typeface="Times New Roman" panose="02020603050405020304" pitchFamily="18" charset="0"/>
                <a:cs typeface="Times New Roman" panose="02020603050405020304" pitchFamily="18" charset="0"/>
              </a:rPr>
              <a:t>módosítását. </a:t>
            </a:r>
          </a:p>
          <a:p>
            <a:pPr marL="0" indent="0" algn="ctr">
              <a:buNone/>
            </a:pPr>
            <a:r>
              <a:rPr lang="hu-HU" sz="4000" b="1" dirty="0" smtClean="0">
                <a:solidFill>
                  <a:srgbClr val="FF0000"/>
                </a:solidFill>
                <a:latin typeface="Times New Roman" panose="02020603050405020304" pitchFamily="18" charset="0"/>
                <a:cs typeface="Times New Roman" panose="02020603050405020304" pitchFamily="18" charset="0"/>
              </a:rPr>
              <a:t>Hatályos</a:t>
            </a:r>
            <a:r>
              <a:rPr lang="hu-HU" sz="4000" b="1" dirty="0">
                <a:solidFill>
                  <a:srgbClr val="FF0000"/>
                </a:solidFill>
                <a:latin typeface="Times New Roman" panose="02020603050405020304" pitchFamily="18" charset="0"/>
                <a:cs typeface="Times New Roman" panose="02020603050405020304" pitchFamily="18" charset="0"/>
              </a:rPr>
              <a:t>: 2017. május 25. </a:t>
            </a:r>
          </a:p>
        </p:txBody>
      </p:sp>
    </p:spTree>
    <p:extLst>
      <p:ext uri="{BB962C8B-B14F-4D97-AF65-F5344CB8AC3E}">
        <p14:creationId xmlns:p14="http://schemas.microsoft.com/office/powerpoint/2010/main" val="34785748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88640"/>
            <a:ext cx="9144000" cy="792088"/>
          </a:xfrm>
        </p:spPr>
        <p:txBody>
          <a:bodyPr>
            <a:noAutofit/>
          </a:bodyPr>
          <a:lstStyle/>
          <a:p>
            <a:pPr algn="l"/>
            <a:r>
              <a:rPr lang="hu-HU" sz="4400" b="1" dirty="0" smtClean="0">
                <a:latin typeface="Times New Roman" panose="02020603050405020304" pitchFamily="18" charset="0"/>
                <a:cs typeface="Times New Roman" panose="02020603050405020304" pitchFamily="18" charset="0"/>
              </a:rPr>
              <a:t>Költségvetés</a:t>
            </a:r>
            <a:endParaRPr lang="hu-HU" sz="4400" dirty="0"/>
          </a:p>
        </p:txBody>
      </p:sp>
      <p:sp>
        <p:nvSpPr>
          <p:cNvPr id="3" name="Tartalom helye 2"/>
          <p:cNvSpPr>
            <a:spLocks noGrp="1"/>
          </p:cNvSpPr>
          <p:nvPr>
            <p:ph sz="quarter" idx="1"/>
          </p:nvPr>
        </p:nvSpPr>
        <p:spPr>
          <a:xfrm>
            <a:off x="611560" y="1052736"/>
            <a:ext cx="3816424" cy="5400600"/>
          </a:xfrm>
        </p:spPr>
        <p:txBody>
          <a:bodyPr>
            <a:normAutofit fontScale="92500" lnSpcReduction="20000"/>
          </a:bodyPr>
          <a:lstStyle/>
          <a:p>
            <a:pPr marL="82296" indent="0">
              <a:lnSpc>
                <a:spcPct val="120000"/>
              </a:lnSpc>
              <a:spcBef>
                <a:spcPts val="0"/>
              </a:spcBef>
              <a:buNone/>
            </a:pPr>
            <a:r>
              <a:rPr lang="hu-HU" sz="3500" dirty="0" smtClean="0">
                <a:latin typeface="Times New Roman" panose="02020603050405020304" pitchFamily="18" charset="0"/>
                <a:cs typeface="Times New Roman" panose="02020603050405020304" pitchFamily="18" charset="0"/>
              </a:rPr>
              <a:t>Költségtervezés</a:t>
            </a:r>
          </a:p>
          <a:p>
            <a:pPr marL="82296" indent="0">
              <a:lnSpc>
                <a:spcPct val="120000"/>
              </a:lnSpc>
              <a:spcBef>
                <a:spcPts val="0"/>
              </a:spcBef>
              <a:buNone/>
            </a:pPr>
            <a:r>
              <a:rPr lang="hu-HU" sz="3500" dirty="0" smtClean="0">
                <a:latin typeface="Times New Roman" panose="02020603050405020304" pitchFamily="18" charset="0"/>
                <a:cs typeface="Times New Roman" panose="02020603050405020304" pitchFamily="18" charset="0"/>
              </a:rPr>
              <a:t>Költségbecslés</a:t>
            </a:r>
          </a:p>
          <a:p>
            <a:pPr marL="82296" indent="0">
              <a:lnSpc>
                <a:spcPct val="120000"/>
              </a:lnSpc>
              <a:spcBef>
                <a:spcPts val="0"/>
              </a:spcBef>
              <a:buNone/>
            </a:pPr>
            <a:r>
              <a:rPr lang="hu-HU" sz="3500" dirty="0" smtClean="0">
                <a:latin typeface="Times New Roman" panose="02020603050405020304" pitchFamily="18" charset="0"/>
                <a:cs typeface="Times New Roman" panose="02020603050405020304" pitchFamily="18" charset="0"/>
              </a:rPr>
              <a:t>Tételes költségvetés</a:t>
            </a:r>
          </a:p>
          <a:p>
            <a:pPr marL="82296" indent="0">
              <a:lnSpc>
                <a:spcPct val="120000"/>
              </a:lnSpc>
              <a:spcBef>
                <a:spcPts val="0"/>
              </a:spcBef>
              <a:buNone/>
            </a:pPr>
            <a:r>
              <a:rPr lang="hu-HU" sz="3500" dirty="0" smtClean="0">
                <a:latin typeface="Times New Roman" panose="02020603050405020304" pitchFamily="18" charset="0"/>
                <a:cs typeface="Times New Roman" panose="02020603050405020304" pitchFamily="18" charset="0"/>
              </a:rPr>
              <a:t>Árazatlan költségvetési kiírás</a:t>
            </a:r>
          </a:p>
          <a:p>
            <a:pPr marL="82296" indent="0">
              <a:lnSpc>
                <a:spcPct val="120000"/>
              </a:lnSpc>
              <a:spcBef>
                <a:spcPts val="0"/>
              </a:spcBef>
              <a:buNone/>
            </a:pPr>
            <a:r>
              <a:rPr lang="hu-HU" sz="3500" dirty="0" smtClean="0">
                <a:latin typeface="Times New Roman" panose="02020603050405020304" pitchFamily="18" charset="0"/>
                <a:cs typeface="Times New Roman" panose="02020603050405020304" pitchFamily="18" charset="0"/>
              </a:rPr>
              <a:t>Árazott költségvetési kiírás</a:t>
            </a:r>
          </a:p>
          <a:p>
            <a:pPr marL="82296" indent="0">
              <a:lnSpc>
                <a:spcPct val="120000"/>
              </a:lnSpc>
              <a:spcBef>
                <a:spcPts val="0"/>
              </a:spcBef>
              <a:buNone/>
            </a:pPr>
            <a:r>
              <a:rPr lang="hu-HU" sz="3500" dirty="0" smtClean="0">
                <a:latin typeface="Times New Roman" panose="02020603050405020304" pitchFamily="18" charset="0"/>
                <a:cs typeface="Times New Roman" panose="02020603050405020304" pitchFamily="18" charset="0"/>
              </a:rPr>
              <a:t>Költségvetési összeg</a:t>
            </a:r>
          </a:p>
          <a:p>
            <a:pPr marL="82296" indent="0">
              <a:lnSpc>
                <a:spcPct val="120000"/>
              </a:lnSpc>
              <a:spcBef>
                <a:spcPts val="0"/>
              </a:spcBef>
              <a:buNone/>
            </a:pPr>
            <a:r>
              <a:rPr lang="hu-HU" sz="3500" dirty="0" smtClean="0">
                <a:latin typeface="Times New Roman" panose="02020603050405020304" pitchFamily="18" charset="0"/>
                <a:cs typeface="Times New Roman" panose="02020603050405020304" pitchFamily="18" charset="0"/>
              </a:rPr>
              <a:t>Irreálisan alacsony (magas) ár</a:t>
            </a:r>
          </a:p>
          <a:p>
            <a:pPr marL="82296" indent="0">
              <a:buNone/>
            </a:pPr>
            <a:endParaRPr lang="hu-HU" sz="3500" dirty="0" smtClean="0"/>
          </a:p>
          <a:p>
            <a:pPr marL="82296" indent="0">
              <a:buNone/>
            </a:pPr>
            <a:endParaRPr lang="hu-HU" dirty="0" smtClean="0"/>
          </a:p>
          <a:p>
            <a:pPr marL="82296" indent="0">
              <a:buNone/>
            </a:pPr>
            <a:endParaRPr lang="hu-HU" dirty="0"/>
          </a:p>
        </p:txBody>
      </p:sp>
      <p:sp>
        <p:nvSpPr>
          <p:cNvPr id="4" name="Tartalom helye 3"/>
          <p:cNvSpPr>
            <a:spLocks noGrp="1"/>
          </p:cNvSpPr>
          <p:nvPr>
            <p:ph sz="quarter" idx="2"/>
          </p:nvPr>
        </p:nvSpPr>
        <p:spPr>
          <a:xfrm>
            <a:off x="4716016" y="1052736"/>
            <a:ext cx="4217672" cy="5616624"/>
          </a:xfrm>
        </p:spPr>
        <p:txBody>
          <a:bodyPr>
            <a:noAutofit/>
          </a:bodyPr>
          <a:lstStyle/>
          <a:p>
            <a:pPr marL="82296" indent="0">
              <a:spcBef>
                <a:spcPts val="0"/>
              </a:spcBef>
              <a:buNone/>
            </a:pPr>
            <a:r>
              <a:rPr lang="hu-HU" sz="3200" dirty="0">
                <a:latin typeface="Times New Roman" panose="02020603050405020304" pitchFamily="18" charset="0"/>
                <a:cs typeface="Times New Roman" panose="02020603050405020304" pitchFamily="18" charset="0"/>
              </a:rPr>
              <a:t>Rezsióradíj</a:t>
            </a:r>
          </a:p>
          <a:p>
            <a:pPr marL="82296" indent="0">
              <a:spcBef>
                <a:spcPts val="0"/>
              </a:spcBef>
              <a:buNone/>
            </a:pPr>
            <a:r>
              <a:rPr lang="hu-HU" sz="3200" dirty="0">
                <a:latin typeface="Times New Roman" panose="02020603050405020304" pitchFamily="18" charset="0"/>
                <a:cs typeface="Times New Roman" panose="02020603050405020304" pitchFamily="18" charset="0"/>
              </a:rPr>
              <a:t>Költségvetési tétel, </a:t>
            </a:r>
          </a:p>
          <a:p>
            <a:pPr marL="82296" indent="0">
              <a:spcBef>
                <a:spcPts val="0"/>
              </a:spcBef>
              <a:buNone/>
            </a:pPr>
            <a:r>
              <a:rPr lang="hu-HU" sz="3200" dirty="0">
                <a:latin typeface="Times New Roman" panose="02020603050405020304" pitchFamily="18" charset="0"/>
                <a:cs typeface="Times New Roman" panose="02020603050405020304" pitchFamily="18" charset="0"/>
              </a:rPr>
              <a:t>Pótköltségvetés</a:t>
            </a:r>
          </a:p>
          <a:p>
            <a:pPr marL="82296" indent="0">
              <a:spcBef>
                <a:spcPts val="0"/>
              </a:spcBef>
              <a:buNone/>
            </a:pPr>
            <a:r>
              <a:rPr lang="hu-HU" sz="3200" dirty="0">
                <a:latin typeface="Times New Roman" panose="02020603050405020304" pitchFamily="18" charset="0"/>
                <a:cs typeface="Times New Roman" panose="02020603050405020304" pitchFamily="18" charset="0"/>
              </a:rPr>
              <a:t>Aránytalanul alacsony árajánlat</a:t>
            </a:r>
          </a:p>
          <a:p>
            <a:pPr marL="82296" indent="0">
              <a:spcBef>
                <a:spcPts val="0"/>
              </a:spcBef>
              <a:buNone/>
            </a:pPr>
            <a:r>
              <a:rPr lang="hu-HU" sz="3200" dirty="0">
                <a:latin typeface="Times New Roman" panose="02020603050405020304" pitchFamily="18" charset="0"/>
                <a:cs typeface="Times New Roman" panose="02020603050405020304" pitchFamily="18" charset="0"/>
              </a:rPr>
              <a:t>Beruházás költségkerete,</a:t>
            </a:r>
          </a:p>
          <a:p>
            <a:pPr marL="82296" indent="0">
              <a:spcBef>
                <a:spcPts val="0"/>
              </a:spcBef>
              <a:buNone/>
            </a:pPr>
            <a:r>
              <a:rPr lang="hu-HU" sz="3200" dirty="0">
                <a:latin typeface="Times New Roman" panose="02020603050405020304" pitchFamily="18" charset="0"/>
                <a:cs typeface="Times New Roman" panose="02020603050405020304" pitchFamily="18" charset="0"/>
              </a:rPr>
              <a:t>Rögzített költségkeret </a:t>
            </a:r>
          </a:p>
          <a:p>
            <a:pPr marL="82296" indent="0">
              <a:spcBef>
                <a:spcPts val="0"/>
              </a:spcBef>
              <a:buNone/>
            </a:pPr>
            <a:r>
              <a:rPr lang="hu-HU" sz="3200" dirty="0" smtClean="0">
                <a:latin typeface="Times New Roman" panose="02020603050405020304" pitchFamily="18" charset="0"/>
                <a:cs typeface="Times New Roman" panose="02020603050405020304" pitchFamily="18" charset="0"/>
              </a:rPr>
              <a:t>Költségelemzés</a:t>
            </a:r>
          </a:p>
          <a:p>
            <a:pPr marL="82296" indent="0">
              <a:spcBef>
                <a:spcPts val="0"/>
              </a:spcBef>
              <a:buNone/>
            </a:pPr>
            <a:r>
              <a:rPr lang="hu-HU" sz="3200" dirty="0" smtClean="0">
                <a:latin typeface="Times New Roman" panose="02020603050405020304" pitchFamily="18" charset="0"/>
                <a:cs typeface="Times New Roman" panose="02020603050405020304" pitchFamily="18" charset="0"/>
              </a:rPr>
              <a:t>Átalányár</a:t>
            </a:r>
            <a:endParaRPr lang="hu-HU" sz="3200" dirty="0">
              <a:latin typeface="Times New Roman" panose="02020603050405020304" pitchFamily="18" charset="0"/>
              <a:cs typeface="Times New Roman" panose="02020603050405020304" pitchFamily="18" charset="0"/>
            </a:endParaRPr>
          </a:p>
          <a:p>
            <a:pPr marL="82296" indent="0">
              <a:spcBef>
                <a:spcPts val="0"/>
              </a:spcBef>
              <a:buNone/>
            </a:pPr>
            <a:endParaRPr lang="hu-HU" sz="3200" dirty="0"/>
          </a:p>
        </p:txBody>
      </p:sp>
    </p:spTree>
    <p:extLst>
      <p:ext uri="{BB962C8B-B14F-4D97-AF65-F5344CB8AC3E}">
        <p14:creationId xmlns:p14="http://schemas.microsoft.com/office/powerpoint/2010/main" val="1658682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274638"/>
            <a:ext cx="8964488" cy="778098"/>
          </a:xfrm>
        </p:spPr>
        <p:txBody>
          <a:bodyPr>
            <a:noAutofit/>
          </a:bodyPr>
          <a:lstStyle/>
          <a:p>
            <a:pPr algn="l"/>
            <a:r>
              <a:rPr lang="hu-HU" sz="4400" b="1" dirty="0" smtClean="0">
                <a:latin typeface="Times New Roman" panose="02020603050405020304" pitchFamily="18" charset="0"/>
                <a:cs typeface="Times New Roman" panose="02020603050405020304" pitchFamily="18" charset="0"/>
              </a:rPr>
              <a:t>Költségvetés</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251520" y="1268760"/>
            <a:ext cx="8568952" cy="5256584"/>
          </a:xfrm>
        </p:spPr>
        <p:txBody>
          <a:bodyPr>
            <a:normAutofit/>
          </a:bodyPr>
          <a:lstStyle/>
          <a:p>
            <a:pPr marL="0" indent="0">
              <a:buNone/>
            </a:pPr>
            <a:r>
              <a:rPr lang="hu-HU" sz="4000" b="1" i="1" dirty="0">
                <a:latin typeface="Times New Roman" panose="02020603050405020304" pitchFamily="18" charset="0"/>
                <a:cs typeface="Times New Roman" panose="02020603050405020304" pitchFamily="18" charset="0"/>
              </a:rPr>
              <a:t>árazatlan (tételes) költségvetési kiírás</a:t>
            </a:r>
            <a:r>
              <a:rPr lang="hu-HU" sz="4000" i="1" dirty="0">
                <a:latin typeface="Times New Roman" panose="02020603050405020304" pitchFamily="18" charset="0"/>
                <a:cs typeface="Times New Roman" panose="02020603050405020304" pitchFamily="18" charset="0"/>
              </a:rPr>
              <a:t>: </a:t>
            </a:r>
            <a:r>
              <a:rPr lang="hu-HU" sz="4000" dirty="0">
                <a:latin typeface="Times New Roman" panose="02020603050405020304" pitchFamily="18" charset="0"/>
                <a:cs typeface="Times New Roman" panose="02020603050405020304" pitchFamily="18" charset="0"/>
              </a:rPr>
              <a:t>minőségi követelményekkel rendelkező mennyiségi kimutatás az építmény jellege szerint szükséges szakági bontásban és részletezettséggel, lényeges terméktulajdonság meghatározásával,</a:t>
            </a:r>
          </a:p>
          <a:p>
            <a:pPr marL="0" indent="0">
              <a:buNone/>
            </a:pPr>
            <a:endParaRPr lang="hu-HU" sz="41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88675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116632"/>
            <a:ext cx="9036496" cy="720080"/>
          </a:xfrm>
        </p:spPr>
        <p:txBody>
          <a:bodyPr>
            <a:noAutofit/>
          </a:bodyPr>
          <a:lstStyle/>
          <a:p>
            <a:r>
              <a:rPr lang="hu-HU" sz="4400" b="1" dirty="0" smtClean="0">
                <a:latin typeface="Times New Roman" panose="02020603050405020304" pitchFamily="18" charset="0"/>
                <a:cs typeface="Times New Roman" panose="02020603050405020304" pitchFamily="18" charset="0"/>
              </a:rPr>
              <a:t>Költségvetés</a:t>
            </a:r>
            <a:endParaRPr lang="hu-HU" sz="4400" dirty="0"/>
          </a:p>
        </p:txBody>
      </p:sp>
      <p:sp>
        <p:nvSpPr>
          <p:cNvPr id="3" name="Tartalom helye 2"/>
          <p:cNvSpPr>
            <a:spLocks noGrp="1"/>
          </p:cNvSpPr>
          <p:nvPr>
            <p:ph sz="quarter" idx="1"/>
          </p:nvPr>
        </p:nvSpPr>
        <p:spPr>
          <a:xfrm>
            <a:off x="251520" y="908720"/>
            <a:ext cx="8640960" cy="5760640"/>
          </a:xfrm>
        </p:spPr>
        <p:txBody>
          <a:bodyPr>
            <a:normAutofit fontScale="92500" lnSpcReduction="10000"/>
          </a:bodyPr>
          <a:lstStyle/>
          <a:p>
            <a:pPr marL="0" indent="0">
              <a:buNone/>
            </a:pPr>
            <a:r>
              <a:rPr lang="hu-HU" sz="3600" b="1" i="1" dirty="0">
                <a:latin typeface="Times New Roman" panose="02020603050405020304" pitchFamily="18" charset="0"/>
                <a:cs typeface="Times New Roman" panose="02020603050405020304" pitchFamily="18" charset="0"/>
              </a:rPr>
              <a:t>pótmunka:</a:t>
            </a:r>
            <a:r>
              <a:rPr lang="hu-HU" sz="3600" i="1" dirty="0">
                <a:latin typeface="Times New Roman" panose="02020603050405020304" pitchFamily="18" charset="0"/>
                <a:cs typeface="Times New Roman" panose="02020603050405020304" pitchFamily="18" charset="0"/>
              </a:rPr>
              <a:t> </a:t>
            </a:r>
            <a:r>
              <a:rPr lang="hu-HU" sz="3600" dirty="0">
                <a:latin typeface="Times New Roman" panose="02020603050405020304" pitchFamily="18" charset="0"/>
                <a:cs typeface="Times New Roman" panose="02020603050405020304" pitchFamily="18" charset="0"/>
              </a:rPr>
              <a:t>a szerződés alapját képező dokumentációban nem szereplő, előre nem látható műszaki szükségességből külön megrendelt tétel. </a:t>
            </a:r>
            <a:endParaRPr lang="hu-HU" sz="3600" dirty="0" smtClean="0">
              <a:latin typeface="Times New Roman" panose="02020603050405020304" pitchFamily="18" charset="0"/>
              <a:cs typeface="Times New Roman" panose="02020603050405020304" pitchFamily="18" charset="0"/>
            </a:endParaRPr>
          </a:p>
          <a:p>
            <a:pPr marL="0" indent="0">
              <a:buNone/>
            </a:pPr>
            <a:r>
              <a:rPr lang="hu-HU" sz="3600" b="1" dirty="0">
                <a:latin typeface="Times New Roman" panose="02020603050405020304" pitchFamily="18" charset="0"/>
                <a:cs typeface="Times New Roman" panose="02020603050405020304" pitchFamily="18" charset="0"/>
              </a:rPr>
              <a:t>többletmunka</a:t>
            </a:r>
            <a:r>
              <a:rPr lang="hu-HU" sz="3600" i="1" dirty="0">
                <a:latin typeface="Times New Roman" panose="02020603050405020304" pitchFamily="18" charset="0"/>
                <a:cs typeface="Times New Roman" panose="02020603050405020304" pitchFamily="18" charset="0"/>
              </a:rPr>
              <a:t>: </a:t>
            </a:r>
            <a:r>
              <a:rPr lang="hu-HU" sz="3600" dirty="0">
                <a:latin typeface="Times New Roman" panose="02020603050405020304" pitchFamily="18" charset="0"/>
                <a:cs typeface="Times New Roman" panose="02020603050405020304" pitchFamily="18" charset="0"/>
              </a:rPr>
              <a:t>a szerződéskötés alapját képező (ajánlatkérési vagy kivitelezési) dokumentációban kimutathatóan meglévő, a vállalkozó kivitelező által készített </a:t>
            </a:r>
            <a:r>
              <a:rPr lang="hu-HU" sz="3600" b="1" dirty="0">
                <a:latin typeface="Times New Roman" panose="02020603050405020304" pitchFamily="18" charset="0"/>
                <a:cs typeface="Times New Roman" panose="02020603050405020304" pitchFamily="18" charset="0"/>
              </a:rPr>
              <a:t>árazott tételes költségvetésben </a:t>
            </a:r>
            <a:r>
              <a:rPr lang="hu-HU" sz="3600" dirty="0">
                <a:latin typeface="Times New Roman" panose="02020603050405020304" pitchFamily="18" charset="0"/>
                <a:cs typeface="Times New Roman" panose="02020603050405020304" pitchFamily="18" charset="0"/>
              </a:rPr>
              <a:t>szereplő tétel, amelynek mennyisége előre nem látható műszaki szükségességből növekszik. </a:t>
            </a:r>
            <a:r>
              <a:rPr lang="hu-HU" sz="3000" dirty="0">
                <a:latin typeface="Times New Roman" panose="02020603050405020304" pitchFamily="18" charset="0"/>
                <a:cs typeface="Times New Roman" panose="02020603050405020304" pitchFamily="18" charset="0"/>
              </a:rPr>
              <a:t>Utólag csak akkor számolható el, ha a vállalkozó kivitelező által készített árazott tételes költségvetési kiírásban a tétel szerepelt, de a mennyiség változott</a:t>
            </a:r>
            <a:r>
              <a:rPr lang="hu-HU" sz="3000" dirty="0" smtClean="0">
                <a:latin typeface="Times New Roman" panose="02020603050405020304" pitchFamily="18" charset="0"/>
                <a:cs typeface="Times New Roman" panose="02020603050405020304" pitchFamily="18" charset="0"/>
              </a:rPr>
              <a:t>.</a:t>
            </a:r>
            <a:endParaRPr lang="hu-H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38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0" y="116632"/>
            <a:ext cx="9144000" cy="720080"/>
          </a:xfrm>
        </p:spPr>
        <p:txBody>
          <a:bodyPr>
            <a:noAutofit/>
          </a:bodyPr>
          <a:lstStyle/>
          <a:p>
            <a:pPr algn="l"/>
            <a:r>
              <a:rPr lang="hu-HU" sz="4400" b="1" dirty="0" smtClean="0">
                <a:latin typeface="Times New Roman" panose="02020603050405020304" pitchFamily="18" charset="0"/>
                <a:cs typeface="Times New Roman" panose="02020603050405020304" pitchFamily="18" charset="0"/>
              </a:rPr>
              <a:t>Költségvetés</a:t>
            </a:r>
            <a:endParaRPr lang="hu-HU" sz="4400" dirty="0"/>
          </a:p>
        </p:txBody>
      </p:sp>
      <p:sp>
        <p:nvSpPr>
          <p:cNvPr id="3" name="Tartalom helye 2"/>
          <p:cNvSpPr>
            <a:spLocks noGrp="1"/>
          </p:cNvSpPr>
          <p:nvPr>
            <p:ph sz="quarter" idx="1"/>
          </p:nvPr>
        </p:nvSpPr>
        <p:spPr>
          <a:xfrm>
            <a:off x="179512" y="836712"/>
            <a:ext cx="8568952" cy="5760640"/>
          </a:xfrm>
        </p:spPr>
        <p:txBody>
          <a:bodyPr>
            <a:normAutofit/>
          </a:bodyPr>
          <a:lstStyle/>
          <a:p>
            <a:pPr marL="82296" indent="0">
              <a:buNone/>
            </a:pPr>
            <a:r>
              <a:rPr lang="hu-HU" sz="3200" u="sng" dirty="0">
                <a:latin typeface="Times New Roman" panose="02020603050405020304" pitchFamily="18" charset="0"/>
                <a:cs typeface="Times New Roman" panose="02020603050405020304" pitchFamily="18" charset="0"/>
              </a:rPr>
              <a:t>A tervezési szerző</a:t>
            </a:r>
            <a:r>
              <a:rPr lang="hu-HU" sz="3200" dirty="0">
                <a:latin typeface="Times New Roman" panose="02020603050405020304" pitchFamily="18" charset="0"/>
                <a:cs typeface="Times New Roman" panose="02020603050405020304" pitchFamily="18" charset="0"/>
              </a:rPr>
              <a:t>dés tartalmazza a kivitelezési dokumentációra vonatkozó kidolgozás részletezettségét, (részletrajzok, konszignációk, </a:t>
            </a:r>
            <a:r>
              <a:rPr lang="hu-HU" sz="3200" b="1" dirty="0">
                <a:latin typeface="Times New Roman" panose="02020603050405020304" pitchFamily="18" charset="0"/>
                <a:cs typeface="Times New Roman" panose="02020603050405020304" pitchFamily="18" charset="0"/>
              </a:rPr>
              <a:t>költségvetési kiírás </a:t>
            </a:r>
            <a:r>
              <a:rPr lang="hu-HU" sz="3200" dirty="0">
                <a:latin typeface="Times New Roman" panose="02020603050405020304" pitchFamily="18" charset="0"/>
                <a:cs typeface="Times New Roman" panose="02020603050405020304" pitchFamily="18" charset="0"/>
              </a:rPr>
              <a:t>szükséges körét</a:t>
            </a:r>
            <a:r>
              <a:rPr lang="hu-HU" sz="3200" dirty="0" smtClean="0">
                <a:latin typeface="Times New Roman" panose="02020603050405020304" pitchFamily="18" charset="0"/>
                <a:cs typeface="Times New Roman" panose="02020603050405020304" pitchFamily="18" charset="0"/>
              </a:rPr>
              <a:t>).</a:t>
            </a:r>
          </a:p>
          <a:p>
            <a:pPr marL="82296" indent="0">
              <a:buNone/>
            </a:pPr>
            <a:r>
              <a:rPr lang="hu-HU" sz="3200" u="sng" dirty="0" smtClean="0">
                <a:latin typeface="Times New Roman" panose="02020603050405020304" pitchFamily="18" charset="0"/>
                <a:cs typeface="Times New Roman" panose="02020603050405020304" pitchFamily="18" charset="0"/>
              </a:rPr>
              <a:t>A </a:t>
            </a:r>
            <a:r>
              <a:rPr lang="hu-HU" sz="3200" u="sng" dirty="0">
                <a:latin typeface="Times New Roman" panose="02020603050405020304" pitchFamily="18" charset="0"/>
                <a:cs typeface="Times New Roman" panose="02020603050405020304" pitchFamily="18" charset="0"/>
              </a:rPr>
              <a:t>kivitelezési szerződés </a:t>
            </a:r>
            <a:r>
              <a:rPr lang="hu-HU" sz="3200" dirty="0">
                <a:latin typeface="Times New Roman" panose="02020603050405020304" pitchFamily="18" charset="0"/>
                <a:cs typeface="Times New Roman" panose="02020603050405020304" pitchFamily="18" charset="0"/>
              </a:rPr>
              <a:t>tartalmazza: a vállalkozói díj megállapításának alapjául szolgáló </a:t>
            </a:r>
            <a:r>
              <a:rPr lang="hu-HU" sz="3200" b="1" dirty="0">
                <a:latin typeface="Times New Roman" panose="02020603050405020304" pitchFamily="18" charset="0"/>
                <a:cs typeface="Times New Roman" panose="02020603050405020304" pitchFamily="18" charset="0"/>
              </a:rPr>
              <a:t>árazatlan költségvetési kiírás</a:t>
            </a:r>
            <a:r>
              <a:rPr lang="hu-HU" sz="3200" dirty="0">
                <a:latin typeface="Times New Roman" panose="02020603050405020304" pitchFamily="18" charset="0"/>
                <a:cs typeface="Times New Roman" panose="02020603050405020304" pitchFamily="18" charset="0"/>
              </a:rPr>
              <a:t> meglétére történő utalást, ha annak elkészítését e rendelet vagy más jogszabály </a:t>
            </a:r>
            <a:r>
              <a:rPr lang="hu-HU" sz="3200" dirty="0" smtClean="0">
                <a:latin typeface="Times New Roman" panose="02020603050405020304" pitchFamily="18" charset="0"/>
                <a:cs typeface="Times New Roman" panose="02020603050405020304" pitchFamily="18" charset="0"/>
              </a:rPr>
              <a:t>előírja.</a:t>
            </a:r>
          </a:p>
          <a:p>
            <a:pPr marL="82296" indent="0">
              <a:buNone/>
            </a:pPr>
            <a:r>
              <a:rPr lang="hu-HU" sz="3200" u="sng" dirty="0">
                <a:latin typeface="Times New Roman" panose="02020603050405020304" pitchFamily="18" charset="0"/>
                <a:cs typeface="Times New Roman" panose="02020603050405020304" pitchFamily="18" charset="0"/>
              </a:rPr>
              <a:t>Egyszerű bejelentéshez </a:t>
            </a:r>
            <a:r>
              <a:rPr lang="hu-HU" sz="3200" dirty="0">
                <a:latin typeface="Times New Roman" panose="02020603050405020304" pitchFamily="18" charset="0"/>
                <a:cs typeface="Times New Roman" panose="02020603050405020304" pitchFamily="18" charset="0"/>
              </a:rPr>
              <a:t>szükséges kivitelezési dokumentáció munkarésze: </a:t>
            </a:r>
            <a:r>
              <a:rPr lang="hu-HU" sz="3200" b="1" dirty="0">
                <a:latin typeface="Times New Roman" panose="02020603050405020304" pitchFamily="18" charset="0"/>
                <a:cs typeface="Times New Roman" panose="02020603050405020304" pitchFamily="18" charset="0"/>
              </a:rPr>
              <a:t>Költségvetési </a:t>
            </a:r>
            <a:r>
              <a:rPr lang="hu-HU" sz="3200" b="1" dirty="0" smtClean="0">
                <a:latin typeface="Times New Roman" panose="02020603050405020304" pitchFamily="18" charset="0"/>
                <a:cs typeface="Times New Roman" panose="02020603050405020304" pitchFamily="18" charset="0"/>
              </a:rPr>
              <a:t>kiírás</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9391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323528" y="404664"/>
            <a:ext cx="8352928" cy="6120680"/>
          </a:xfrm>
        </p:spPr>
        <p:txBody>
          <a:bodyPr>
            <a:normAutofit lnSpcReduction="10000"/>
          </a:bodyPr>
          <a:lstStyle/>
          <a:p>
            <a:pPr marL="0" indent="0">
              <a:buNone/>
            </a:pPr>
            <a:r>
              <a:rPr lang="hu-HU" sz="4400" b="1" dirty="0" smtClean="0">
                <a:solidFill>
                  <a:schemeClr val="accent3">
                    <a:lumMod val="50000"/>
                  </a:schemeClr>
                </a:solidFill>
                <a:latin typeface="Times New Roman" panose="02020603050405020304" pitchFamily="18" charset="0"/>
                <a:cs typeface="Times New Roman" panose="02020603050405020304" pitchFamily="18" charset="0"/>
              </a:rPr>
              <a:t>Költségvetés</a:t>
            </a:r>
            <a:endParaRPr lang="hu-HU" dirty="0" smtClean="0">
              <a:latin typeface="Times New Roman" panose="02020603050405020304" pitchFamily="18" charset="0"/>
              <a:cs typeface="Times New Roman" panose="02020603050405020304" pitchFamily="18" charset="0"/>
            </a:endParaRPr>
          </a:p>
          <a:p>
            <a:pPr marL="0" indent="0">
              <a:buNone/>
            </a:pPr>
            <a:r>
              <a:rPr lang="hu-HU" sz="4000" dirty="0" smtClean="0">
                <a:latin typeface="Times New Roman" panose="02020603050405020304" pitchFamily="18" charset="0"/>
                <a:cs typeface="Times New Roman" panose="02020603050405020304" pitchFamily="18" charset="0"/>
              </a:rPr>
              <a:t>A </a:t>
            </a:r>
            <a:r>
              <a:rPr lang="hu-HU" sz="4000" u="sng" dirty="0">
                <a:latin typeface="Times New Roman" panose="02020603050405020304" pitchFamily="18" charset="0"/>
                <a:cs typeface="Times New Roman" panose="02020603050405020304" pitchFamily="18" charset="0"/>
              </a:rPr>
              <a:t>műszaki átadás-átvételi </a:t>
            </a:r>
            <a:r>
              <a:rPr lang="hu-HU" sz="4000" dirty="0">
                <a:latin typeface="Times New Roman" panose="02020603050405020304" pitchFamily="18" charset="0"/>
                <a:cs typeface="Times New Roman" panose="02020603050405020304" pitchFamily="18" charset="0"/>
              </a:rPr>
              <a:t>eljárásról készült elektronikus </a:t>
            </a:r>
            <a:r>
              <a:rPr lang="hu-HU" sz="4000" u="sng" dirty="0">
                <a:latin typeface="Times New Roman" panose="02020603050405020304" pitchFamily="18" charset="0"/>
                <a:cs typeface="Times New Roman" panose="02020603050405020304" pitchFamily="18" charset="0"/>
              </a:rPr>
              <a:t>jegyzőkönyv</a:t>
            </a:r>
            <a:r>
              <a:rPr lang="hu-HU" sz="4000" dirty="0">
                <a:latin typeface="Times New Roman" panose="02020603050405020304" pitchFamily="18" charset="0"/>
                <a:cs typeface="Times New Roman" panose="02020603050405020304" pitchFamily="18" charset="0"/>
              </a:rPr>
              <a:t> tartalmazza többek között </a:t>
            </a:r>
            <a:r>
              <a:rPr lang="hu-HU" sz="4000" dirty="0" smtClean="0">
                <a:latin typeface="Times New Roman" panose="02020603050405020304" pitchFamily="18" charset="0"/>
                <a:cs typeface="Times New Roman" panose="02020603050405020304" pitchFamily="18" charset="0"/>
              </a:rPr>
              <a:t>a </a:t>
            </a:r>
            <a:r>
              <a:rPr lang="hu-HU" sz="4000" dirty="0">
                <a:latin typeface="Times New Roman" panose="02020603050405020304" pitchFamily="18" charset="0"/>
                <a:cs typeface="Times New Roman" panose="02020603050405020304" pitchFamily="18" charset="0"/>
              </a:rPr>
              <a:t>hibás munkarészekre eső </a:t>
            </a:r>
            <a:r>
              <a:rPr lang="hu-HU" sz="4000" b="1" dirty="0">
                <a:latin typeface="Times New Roman" panose="02020603050405020304" pitchFamily="18" charset="0"/>
                <a:cs typeface="Times New Roman" panose="02020603050405020304" pitchFamily="18" charset="0"/>
              </a:rPr>
              <a:t>költségvetési összegeket</a:t>
            </a:r>
            <a:r>
              <a:rPr lang="hu-HU" sz="4000" b="1" dirty="0" smtClean="0">
                <a:latin typeface="Times New Roman" panose="02020603050405020304" pitchFamily="18" charset="0"/>
                <a:cs typeface="Times New Roman" panose="02020603050405020304" pitchFamily="18" charset="0"/>
              </a:rPr>
              <a:t>.</a:t>
            </a:r>
          </a:p>
          <a:p>
            <a:pPr marL="0" indent="0">
              <a:buNone/>
            </a:pPr>
            <a:r>
              <a:rPr lang="hu-HU" sz="4000" u="sng" dirty="0">
                <a:latin typeface="Times New Roman" panose="02020603050405020304" pitchFamily="18" charset="0"/>
                <a:cs typeface="Times New Roman" panose="02020603050405020304" pitchFamily="18" charset="0"/>
              </a:rPr>
              <a:t>A felmérési </a:t>
            </a:r>
            <a:r>
              <a:rPr lang="hu-HU" sz="4000" u="sng" dirty="0" smtClean="0">
                <a:latin typeface="Times New Roman" panose="02020603050405020304" pitchFamily="18" charset="0"/>
                <a:cs typeface="Times New Roman" panose="02020603050405020304" pitchFamily="18" charset="0"/>
              </a:rPr>
              <a:t>napló</a:t>
            </a:r>
            <a:r>
              <a:rPr lang="hu-HU" sz="4000" dirty="0" smtClean="0">
                <a:latin typeface="Times New Roman" panose="02020603050405020304" pitchFamily="18" charset="0"/>
                <a:cs typeface="Times New Roman" panose="02020603050405020304" pitchFamily="18" charset="0"/>
              </a:rPr>
              <a:t> </a:t>
            </a:r>
            <a:r>
              <a:rPr lang="hu-HU" sz="4000" b="1" dirty="0">
                <a:latin typeface="Times New Roman" panose="02020603050405020304" pitchFamily="18" charset="0"/>
                <a:cs typeface="Times New Roman" panose="02020603050405020304" pitchFamily="18" charset="0"/>
              </a:rPr>
              <a:t>a költségvetési </a:t>
            </a:r>
            <a:r>
              <a:rPr lang="hu-HU" sz="4000" b="1" dirty="0" smtClean="0">
                <a:latin typeface="Times New Roman" panose="02020603050405020304" pitchFamily="18" charset="0"/>
                <a:cs typeface="Times New Roman" panose="02020603050405020304" pitchFamily="18" charset="0"/>
              </a:rPr>
              <a:t>tételt tartalmaz</a:t>
            </a:r>
            <a:r>
              <a:rPr lang="hu-HU" sz="4000" dirty="0" smtClean="0">
                <a:latin typeface="Times New Roman" panose="02020603050405020304" pitchFamily="18" charset="0"/>
                <a:cs typeface="Times New Roman" panose="02020603050405020304" pitchFamily="18" charset="0"/>
              </a:rPr>
              <a:t>.…….</a:t>
            </a:r>
            <a:r>
              <a:rPr lang="hu-HU" sz="4000" dirty="0">
                <a:latin typeface="Times New Roman" panose="02020603050405020304" pitchFamily="18" charset="0"/>
                <a:cs typeface="Times New Roman" panose="02020603050405020304" pitchFamily="18" charset="0"/>
              </a:rPr>
              <a:t>vonalas építkezésnél a </a:t>
            </a:r>
            <a:r>
              <a:rPr lang="hu-HU" sz="4000" b="1" dirty="0">
                <a:latin typeface="Times New Roman" panose="02020603050405020304" pitchFamily="18" charset="0"/>
                <a:cs typeface="Times New Roman" panose="02020603050405020304" pitchFamily="18" charset="0"/>
              </a:rPr>
              <a:t>költségvetési (pótköltségvetési) tételszámot</a:t>
            </a:r>
            <a:r>
              <a:rPr lang="hu-HU" sz="4000" dirty="0">
                <a:latin typeface="Times New Roman" panose="02020603050405020304" pitchFamily="18" charset="0"/>
                <a:cs typeface="Times New Roman" panose="02020603050405020304" pitchFamily="18" charset="0"/>
              </a:rPr>
              <a:t> (naplóoldalszámot). </a:t>
            </a:r>
          </a:p>
          <a:p>
            <a:pPr marL="0" indent="0">
              <a:buNone/>
            </a:pPr>
            <a:endParaRPr lang="hu-HU" sz="4000" dirty="0">
              <a:latin typeface="Times New Roman" panose="02020603050405020304" pitchFamily="18" charset="0"/>
              <a:cs typeface="Times New Roman" panose="02020603050405020304" pitchFamily="18" charset="0"/>
            </a:endParaRPr>
          </a:p>
          <a:p>
            <a:endParaRPr lang="hu-HU" sz="4000" dirty="0"/>
          </a:p>
        </p:txBody>
      </p:sp>
    </p:spTree>
    <p:extLst>
      <p:ext uri="{BB962C8B-B14F-4D97-AF65-F5344CB8AC3E}">
        <p14:creationId xmlns:p14="http://schemas.microsoft.com/office/powerpoint/2010/main" val="4013362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116632"/>
            <a:ext cx="8754176" cy="576064"/>
          </a:xfrm>
        </p:spPr>
        <p:txBody>
          <a:bodyPr>
            <a:noAutofit/>
          </a:bodyPr>
          <a:lstStyle/>
          <a:p>
            <a:r>
              <a:rPr lang="hu-HU" sz="4000" b="1" dirty="0">
                <a:solidFill>
                  <a:schemeClr val="tx1"/>
                </a:solidFill>
                <a:latin typeface="Times New Roman" panose="02020603050405020304" pitchFamily="18" charset="0"/>
                <a:cs typeface="Times New Roman" panose="02020603050405020304" pitchFamily="18" charset="0"/>
              </a:rPr>
              <a:t>A szakági </a:t>
            </a:r>
            <a:r>
              <a:rPr lang="hu-HU" sz="4000" b="1" dirty="0" smtClean="0">
                <a:solidFill>
                  <a:schemeClr val="tx1"/>
                </a:solidFill>
                <a:latin typeface="Times New Roman" panose="02020603050405020304" pitchFamily="18" charset="0"/>
                <a:cs typeface="Times New Roman" panose="02020603050405020304" pitchFamily="18" charset="0"/>
              </a:rPr>
              <a:t>tervezőt k</a:t>
            </a:r>
            <a:r>
              <a:rPr lang="hu-HU" sz="4000" b="1" dirty="0" smtClean="0">
                <a:solidFill>
                  <a:schemeClr val="tx1"/>
                </a:solidFill>
                <a:latin typeface="Times New Roman" panose="02020603050405020304" pitchFamily="18" charset="0"/>
                <a:cs typeface="Times New Roman" panose="02020603050405020304" pitchFamily="18" charset="0"/>
              </a:rPr>
              <a:t>iválaszthatja</a:t>
            </a:r>
            <a:r>
              <a:rPr lang="hu-HU" sz="4400" b="1" dirty="0" smtClean="0">
                <a:solidFill>
                  <a:schemeClr val="tx1"/>
                </a:solidFill>
                <a:latin typeface="Times New Roman" panose="02020603050405020304" pitchFamily="18" charset="0"/>
                <a:cs typeface="Times New Roman" panose="02020603050405020304" pitchFamily="18" charset="0"/>
              </a:rPr>
              <a:t> </a:t>
            </a:r>
            <a:endParaRPr lang="hu-HU" sz="3600" dirty="0">
              <a:solidFill>
                <a:schemeClr val="bg2">
                  <a:lumMod val="50000"/>
                </a:schemeClr>
              </a:solidFill>
            </a:endParaRPr>
          </a:p>
        </p:txBody>
      </p:sp>
      <p:sp>
        <p:nvSpPr>
          <p:cNvPr id="3" name="Tartalom helye 2"/>
          <p:cNvSpPr>
            <a:spLocks noGrp="1"/>
          </p:cNvSpPr>
          <p:nvPr>
            <p:ph idx="1"/>
          </p:nvPr>
        </p:nvSpPr>
        <p:spPr>
          <a:xfrm>
            <a:off x="107504" y="692696"/>
            <a:ext cx="8928992" cy="5976664"/>
          </a:xfrm>
        </p:spPr>
        <p:txBody>
          <a:bodyPr>
            <a:normAutofit fontScale="92500"/>
          </a:bodyPr>
          <a:lstStyle/>
          <a:p>
            <a:r>
              <a:rPr lang="hu-HU" sz="3600" dirty="0">
                <a:latin typeface="Times New Roman" panose="02020603050405020304" pitchFamily="18" charset="0"/>
                <a:cs typeface="Times New Roman" panose="02020603050405020304" pitchFamily="18" charset="0"/>
              </a:rPr>
              <a:t>az </a:t>
            </a:r>
            <a:r>
              <a:rPr lang="hu-HU" sz="3600" dirty="0" smtClean="0">
                <a:latin typeface="Times New Roman" panose="02020603050405020304" pitchFamily="18" charset="0"/>
                <a:cs typeface="Times New Roman" panose="02020603050405020304" pitchFamily="18" charset="0"/>
              </a:rPr>
              <a:t>építtető vagy a </a:t>
            </a:r>
            <a:r>
              <a:rPr lang="hu-HU" sz="3600" dirty="0" err="1" smtClean="0">
                <a:latin typeface="Times New Roman" panose="02020603050405020304" pitchFamily="18" charset="0"/>
                <a:cs typeface="Times New Roman" panose="02020603050405020304" pitchFamily="18" charset="0"/>
              </a:rPr>
              <a:t>beruházáslebonyolító</a:t>
            </a:r>
            <a:endParaRPr lang="hu-HU" sz="3600" dirty="0" smtClean="0">
              <a:latin typeface="Times New Roman" panose="02020603050405020304" pitchFamily="18" charset="0"/>
              <a:cs typeface="Times New Roman" panose="02020603050405020304" pitchFamily="18" charset="0"/>
            </a:endParaRPr>
          </a:p>
          <a:p>
            <a:r>
              <a:rPr lang="hu-HU" sz="3600" dirty="0" smtClean="0">
                <a:latin typeface="Times New Roman" panose="02020603050405020304" pitchFamily="18" charset="0"/>
                <a:cs typeface="Times New Roman" panose="02020603050405020304" pitchFamily="18" charset="0"/>
              </a:rPr>
              <a:t>a </a:t>
            </a:r>
            <a:r>
              <a:rPr lang="hu-HU" sz="3600" dirty="0">
                <a:latin typeface="Times New Roman" panose="02020603050405020304" pitchFamily="18" charset="0"/>
                <a:cs typeface="Times New Roman" panose="02020603050405020304" pitchFamily="18" charset="0"/>
              </a:rPr>
              <a:t>fővállalkozó (építész) tervező, </a:t>
            </a:r>
            <a:r>
              <a:rPr lang="hu-HU" sz="3600" dirty="0" smtClean="0">
                <a:latin typeface="Times New Roman" panose="02020603050405020304" pitchFamily="18" charset="0"/>
                <a:cs typeface="Times New Roman" panose="02020603050405020304" pitchFamily="18" charset="0"/>
              </a:rPr>
              <a:t>vagy</a:t>
            </a:r>
            <a:endParaRPr lang="hu-HU" sz="3600" dirty="0" smtClean="0">
              <a:latin typeface="Times New Roman" panose="02020603050405020304" pitchFamily="18" charset="0"/>
              <a:cs typeface="Times New Roman" panose="02020603050405020304" pitchFamily="18" charset="0"/>
            </a:endParaRPr>
          </a:p>
          <a:p>
            <a:pPr lvl="0">
              <a:buClr>
                <a:srgbClr val="FF0000"/>
              </a:buClr>
            </a:pPr>
            <a:r>
              <a:rPr lang="hu-HU" sz="3600" dirty="0" smtClean="0">
                <a:latin typeface="Times New Roman" panose="02020603050405020304" pitchFamily="18" charset="0"/>
                <a:cs typeface="Times New Roman" panose="02020603050405020304" pitchFamily="18" charset="0"/>
              </a:rPr>
              <a:t>az </a:t>
            </a:r>
            <a:r>
              <a:rPr lang="hu-HU" sz="3600" dirty="0">
                <a:latin typeface="Times New Roman" panose="02020603050405020304" pitchFamily="18" charset="0"/>
                <a:cs typeface="Times New Roman" panose="02020603050405020304" pitchFamily="18" charset="0"/>
              </a:rPr>
              <a:t>építtető és kivitelező erre irányuló megállapodása esetén a fővállalkozó </a:t>
            </a:r>
            <a:r>
              <a:rPr lang="hu-HU" sz="3600" dirty="0" smtClean="0">
                <a:latin typeface="Times New Roman" panose="02020603050405020304" pitchFamily="18" charset="0"/>
                <a:cs typeface="Times New Roman" panose="02020603050405020304" pitchFamily="18" charset="0"/>
              </a:rPr>
              <a:t>kivitelező.</a:t>
            </a:r>
            <a:endParaRPr lang="hu-HU" sz="3600" dirty="0">
              <a:latin typeface="Times New Roman" panose="02020603050405020304" pitchFamily="18" charset="0"/>
              <a:cs typeface="Times New Roman" panose="02020603050405020304" pitchFamily="18" charset="0"/>
            </a:endParaRPr>
          </a:p>
          <a:p>
            <a:pPr marL="0" indent="0">
              <a:buNone/>
            </a:pPr>
            <a:r>
              <a:rPr lang="hu-HU" sz="3600" dirty="0" smtClean="0">
                <a:latin typeface="Times New Roman" panose="02020603050405020304" pitchFamily="18" charset="0"/>
                <a:cs typeface="Times New Roman" panose="02020603050405020304" pitchFamily="18" charset="0"/>
              </a:rPr>
              <a:t>Egyszerű </a:t>
            </a:r>
            <a:r>
              <a:rPr lang="hu-HU" sz="3600" dirty="0" smtClean="0">
                <a:latin typeface="Times New Roman" panose="02020603050405020304" pitchFamily="18" charset="0"/>
                <a:cs typeface="Times New Roman" panose="02020603050405020304" pitchFamily="18" charset="0"/>
              </a:rPr>
              <a:t>bejelentés esetén a </a:t>
            </a:r>
            <a:r>
              <a:rPr lang="hu-HU" sz="3600" dirty="0">
                <a:latin typeface="Times New Roman" panose="02020603050405020304" pitchFamily="18" charset="0"/>
                <a:cs typeface="Times New Roman" panose="02020603050405020304" pitchFamily="18" charset="0"/>
              </a:rPr>
              <a:t>fővállalkozó tervező köteles az építtetőt tájékoztatni a szakági tervezési feladatok szükségességéről. </a:t>
            </a:r>
            <a:r>
              <a:rPr lang="hu-HU" sz="3600" dirty="0" smtClean="0">
                <a:latin typeface="Times New Roman" panose="02020603050405020304" pitchFamily="18" charset="0"/>
                <a:cs typeface="Times New Roman" panose="02020603050405020304" pitchFamily="18" charset="0"/>
              </a:rPr>
              <a:t>Ha a </a:t>
            </a:r>
            <a:r>
              <a:rPr lang="hu-HU" sz="3600" dirty="0">
                <a:latin typeface="Times New Roman" panose="02020603050405020304" pitchFamily="18" charset="0"/>
                <a:cs typeface="Times New Roman" panose="02020603050405020304" pitchFamily="18" charset="0"/>
              </a:rPr>
              <a:t>szakági tervező bevonását a javaslat ellenére az építtető nem veszi igénybe, úgy az ennek hiányából fakadó jogosulatlan vagy szakszerűtlen tevékenységért </a:t>
            </a:r>
            <a:r>
              <a:rPr lang="hu-HU" sz="3600" dirty="0">
                <a:solidFill>
                  <a:srgbClr val="FF0000"/>
                </a:solidFill>
                <a:latin typeface="Times New Roman" panose="02020603050405020304" pitchFamily="18" charset="0"/>
                <a:cs typeface="Times New Roman" panose="02020603050405020304" pitchFamily="18" charset="0"/>
              </a:rPr>
              <a:t>a szerződő tervezőt nem terheli </a:t>
            </a:r>
            <a:r>
              <a:rPr lang="hu-HU" sz="3600" dirty="0" smtClean="0">
                <a:solidFill>
                  <a:srgbClr val="FF0000"/>
                </a:solidFill>
                <a:latin typeface="Times New Roman" panose="02020603050405020304" pitchFamily="18" charset="0"/>
                <a:cs typeface="Times New Roman" panose="02020603050405020304" pitchFamily="18" charset="0"/>
              </a:rPr>
              <a:t>felelősség</a:t>
            </a:r>
            <a:r>
              <a:rPr lang="hu-HU" sz="3600" dirty="0" smtClean="0">
                <a:latin typeface="Times New Roman" panose="02020603050405020304" pitchFamily="18" charset="0"/>
                <a:cs typeface="Times New Roman" panose="02020603050405020304" pitchFamily="18" charset="0"/>
              </a:rPr>
              <a:t>.</a:t>
            </a:r>
            <a:endParaRPr lang="hu-HU" sz="3600" dirty="0"/>
          </a:p>
        </p:txBody>
      </p:sp>
    </p:spTree>
    <p:extLst>
      <p:ext uri="{BB962C8B-B14F-4D97-AF65-F5344CB8AC3E}">
        <p14:creationId xmlns:p14="http://schemas.microsoft.com/office/powerpoint/2010/main" val="18996505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79512" y="332656"/>
            <a:ext cx="8784976" cy="6336704"/>
          </a:xfrm>
        </p:spPr>
        <p:txBody>
          <a:bodyPr>
            <a:noAutofit/>
          </a:bodyPr>
          <a:lstStyle/>
          <a:p>
            <a:pPr marL="0" indent="0">
              <a:buNone/>
            </a:pPr>
            <a:r>
              <a:rPr lang="hu-HU" sz="4400" b="1" dirty="0">
                <a:solidFill>
                  <a:schemeClr val="accent3">
                    <a:lumMod val="50000"/>
                  </a:schemeClr>
                </a:solidFill>
                <a:latin typeface="Times New Roman" panose="02020603050405020304" pitchFamily="18" charset="0"/>
                <a:cs typeface="Times New Roman" panose="02020603050405020304" pitchFamily="18" charset="0"/>
              </a:rPr>
              <a:t>Költségvetés </a:t>
            </a:r>
            <a:endParaRPr lang="hu-HU" sz="4400" b="1" dirty="0" smtClean="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r>
              <a:rPr lang="hu-HU" sz="3600" dirty="0" smtClean="0">
                <a:latin typeface="Times New Roman" panose="02020603050405020304" pitchFamily="18" charset="0"/>
                <a:cs typeface="Times New Roman" panose="02020603050405020304" pitchFamily="18" charset="0"/>
              </a:rPr>
              <a:t>Egyszerű </a:t>
            </a:r>
            <a:r>
              <a:rPr lang="hu-HU" sz="3600" dirty="0">
                <a:latin typeface="Times New Roman" panose="02020603050405020304" pitchFamily="18" charset="0"/>
                <a:cs typeface="Times New Roman" panose="02020603050405020304" pitchFamily="18" charset="0"/>
              </a:rPr>
              <a:t>bejelentés esetén </a:t>
            </a:r>
            <a:r>
              <a:rPr lang="hu-HU" sz="3600" b="1" dirty="0">
                <a:latin typeface="Times New Roman" panose="02020603050405020304" pitchFamily="18" charset="0"/>
                <a:cs typeface="Times New Roman" panose="02020603050405020304" pitchFamily="18" charset="0"/>
              </a:rPr>
              <a:t>beruházási költségkeret</a:t>
            </a:r>
            <a:r>
              <a:rPr lang="hu-HU" sz="3600" dirty="0">
                <a:latin typeface="Times New Roman" panose="02020603050405020304" pitchFamily="18" charset="0"/>
                <a:cs typeface="Times New Roman" panose="02020603050405020304" pitchFamily="18" charset="0"/>
              </a:rPr>
              <a:t> </a:t>
            </a:r>
            <a:r>
              <a:rPr lang="hu-HU" sz="3600" dirty="0" smtClean="0">
                <a:latin typeface="Times New Roman" panose="02020603050405020304" pitchFamily="18" charset="0"/>
                <a:cs typeface="Times New Roman" panose="02020603050405020304" pitchFamily="18" charset="0"/>
              </a:rPr>
              <a:t>266/2013</a:t>
            </a:r>
            <a:r>
              <a:rPr lang="hu-HU" sz="3600" dirty="0">
                <a:latin typeface="Times New Roman" panose="02020603050405020304" pitchFamily="18" charset="0"/>
                <a:cs typeface="Times New Roman" panose="02020603050405020304" pitchFamily="18" charset="0"/>
              </a:rPr>
              <a:t>. (VII. 11.) Korm. rendelet 16. § (3) bekezdés </a:t>
            </a:r>
            <a:r>
              <a:rPr lang="hu-HU" sz="3600" i="1" dirty="0">
                <a:latin typeface="Times New Roman" panose="02020603050405020304" pitchFamily="18" charset="0"/>
                <a:cs typeface="Times New Roman" panose="02020603050405020304" pitchFamily="18" charset="0"/>
              </a:rPr>
              <a:t>e) </a:t>
            </a:r>
            <a:r>
              <a:rPr lang="hu-HU" sz="3600" dirty="0">
                <a:latin typeface="Times New Roman" panose="02020603050405020304" pitchFamily="18" charset="0"/>
                <a:cs typeface="Times New Roman" panose="02020603050405020304" pitchFamily="18" charset="0"/>
              </a:rPr>
              <a:t>pontja </a:t>
            </a:r>
            <a:r>
              <a:rPr lang="hu-HU" sz="3600" dirty="0" smtClean="0">
                <a:latin typeface="Times New Roman" panose="02020603050405020304" pitchFamily="18" charset="0"/>
                <a:cs typeface="Times New Roman" panose="02020603050405020304" pitchFamily="18" charset="0"/>
              </a:rPr>
              <a:t>szerint:</a:t>
            </a:r>
          </a:p>
          <a:p>
            <a:pPr marL="0" indent="0">
              <a:buNone/>
            </a:pPr>
            <a:r>
              <a:rPr lang="hu-HU" sz="3600" dirty="0">
                <a:latin typeface="Times New Roman" panose="02020603050405020304" pitchFamily="18" charset="0"/>
                <a:cs typeface="Times New Roman" panose="02020603050405020304" pitchFamily="18" charset="0"/>
              </a:rPr>
              <a:t>„A tervezési programban - amelyet az építtető és tervező közösen készít elő - a tervezés tárgyától és nagyságrendjétől függően ismertetni kell </a:t>
            </a:r>
            <a:r>
              <a:rPr lang="hu-HU" sz="3600" b="1" dirty="0">
                <a:latin typeface="Times New Roman" panose="02020603050405020304" pitchFamily="18" charset="0"/>
                <a:cs typeface="Times New Roman" panose="02020603050405020304" pitchFamily="18" charset="0"/>
              </a:rPr>
              <a:t>a beruházás költségkeretét</a:t>
            </a:r>
            <a:r>
              <a:rPr lang="hu-HU" sz="3600" dirty="0">
                <a:latin typeface="Times New Roman" panose="02020603050405020304" pitchFamily="18" charset="0"/>
                <a:cs typeface="Times New Roman" panose="02020603050405020304" pitchFamily="18" charset="0"/>
              </a:rPr>
              <a:t>, </a:t>
            </a:r>
            <a:r>
              <a:rPr lang="hu-HU" sz="3600" b="1" dirty="0">
                <a:latin typeface="Times New Roman" panose="02020603050405020304" pitchFamily="18" charset="0"/>
                <a:cs typeface="Times New Roman" panose="02020603050405020304" pitchFamily="18" charset="0"/>
              </a:rPr>
              <a:t>rögzített költségkeret</a:t>
            </a:r>
            <a:r>
              <a:rPr lang="hu-HU" sz="3600" dirty="0">
                <a:latin typeface="Times New Roman" panose="02020603050405020304" pitchFamily="18" charset="0"/>
                <a:cs typeface="Times New Roman" panose="02020603050405020304" pitchFamily="18" charset="0"/>
              </a:rPr>
              <a:t> esetén a </a:t>
            </a:r>
            <a:r>
              <a:rPr lang="hu-HU" sz="3600" b="1" dirty="0">
                <a:latin typeface="Times New Roman" panose="02020603050405020304" pitchFamily="18" charset="0"/>
                <a:cs typeface="Times New Roman" panose="02020603050405020304" pitchFamily="18" charset="0"/>
              </a:rPr>
              <a:t>költségelemzés</a:t>
            </a:r>
            <a:r>
              <a:rPr lang="hu-HU" sz="3600" dirty="0">
                <a:latin typeface="Times New Roman" panose="02020603050405020304" pitchFamily="18" charset="0"/>
                <a:cs typeface="Times New Roman" panose="02020603050405020304" pitchFamily="18" charset="0"/>
              </a:rPr>
              <a:t> </a:t>
            </a:r>
            <a:r>
              <a:rPr lang="hu-HU" sz="3600" dirty="0" smtClean="0">
                <a:latin typeface="Times New Roman" panose="02020603050405020304" pitchFamily="18" charset="0"/>
                <a:cs typeface="Times New Roman" panose="02020603050405020304" pitchFamily="18" charset="0"/>
              </a:rPr>
              <a:t>módszerét……...”</a:t>
            </a:r>
            <a:endParaRPr lang="hu-HU" sz="3600" dirty="0">
              <a:latin typeface="Times New Roman" panose="02020603050405020304" pitchFamily="18" charset="0"/>
              <a:cs typeface="Times New Roman" panose="02020603050405020304" pitchFamily="18" charset="0"/>
            </a:endParaRPr>
          </a:p>
          <a:p>
            <a:pPr marL="0" indent="0">
              <a:buNone/>
            </a:pP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96136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88640"/>
            <a:ext cx="8229600" cy="648072"/>
          </a:xfrm>
        </p:spPr>
        <p:txBody>
          <a:bodyPr>
            <a:normAutofit fontScale="90000"/>
          </a:bodyPr>
          <a:lstStyle/>
          <a:p>
            <a:r>
              <a:rPr lang="hu-HU" sz="4900" b="1" dirty="0">
                <a:solidFill>
                  <a:schemeClr val="tx1"/>
                </a:solidFill>
                <a:latin typeface="Times New Roman" panose="02020603050405020304" pitchFamily="18" charset="0"/>
                <a:cs typeface="Times New Roman" panose="02020603050405020304" pitchFamily="18" charset="0"/>
              </a:rPr>
              <a:t>A vállalkozó kivitelező </a:t>
            </a:r>
            <a:endParaRPr lang="hu-HU" dirty="0">
              <a:solidFill>
                <a:srgbClr val="7030A0"/>
              </a:solidFill>
            </a:endParaRPr>
          </a:p>
        </p:txBody>
      </p:sp>
      <p:sp>
        <p:nvSpPr>
          <p:cNvPr id="3" name="Tartalom helye 2"/>
          <p:cNvSpPr>
            <a:spLocks noGrp="1"/>
          </p:cNvSpPr>
          <p:nvPr>
            <p:ph idx="1"/>
          </p:nvPr>
        </p:nvSpPr>
        <p:spPr>
          <a:xfrm>
            <a:off x="251520" y="980728"/>
            <a:ext cx="8784976" cy="5688632"/>
          </a:xfrm>
        </p:spPr>
        <p:txBody>
          <a:bodyPr>
            <a:normAutofit/>
          </a:bodyPr>
          <a:lstStyle/>
          <a:p>
            <a:pPr marL="0" indent="0">
              <a:buNone/>
            </a:pPr>
            <a:r>
              <a:rPr lang="hu-HU" sz="3200" b="1" dirty="0">
                <a:solidFill>
                  <a:srgbClr val="FF0000"/>
                </a:solidFill>
                <a:latin typeface="Times New Roman" panose="02020603050405020304" pitchFamily="18" charset="0"/>
                <a:cs typeface="Times New Roman" panose="02020603050405020304" pitchFamily="18" charset="0"/>
              </a:rPr>
              <a:t>Üzletszerű gazdasági tevékenységként </a:t>
            </a:r>
            <a:r>
              <a:rPr lang="hu-HU" sz="3200" b="1" dirty="0">
                <a:latin typeface="Times New Roman" panose="02020603050405020304" pitchFamily="18" charset="0"/>
                <a:cs typeface="Times New Roman" panose="02020603050405020304" pitchFamily="18" charset="0"/>
              </a:rPr>
              <a:t>építőipari kivitelezési tevékenységet</a:t>
            </a:r>
            <a:r>
              <a:rPr lang="hu-HU" sz="3200" dirty="0">
                <a:latin typeface="Times New Roman" panose="02020603050405020304" pitchFamily="18" charset="0"/>
                <a:cs typeface="Times New Roman" panose="02020603050405020304" pitchFamily="18" charset="0"/>
              </a:rPr>
              <a:t> a vállalkozó kivitelező </a:t>
            </a:r>
            <a:r>
              <a:rPr lang="hu-HU" sz="3200" u="sng" dirty="0">
                <a:latin typeface="Times New Roman" panose="02020603050405020304" pitchFamily="18" charset="0"/>
                <a:cs typeface="Times New Roman" panose="02020603050405020304" pitchFamily="18" charset="0"/>
              </a:rPr>
              <a:t>akkor vállalhat</a:t>
            </a:r>
            <a:r>
              <a:rPr lang="hu-HU" sz="3200" dirty="0">
                <a:latin typeface="Times New Roman" panose="02020603050405020304" pitchFamily="18" charset="0"/>
                <a:cs typeface="Times New Roman" panose="02020603050405020304" pitchFamily="18" charset="0"/>
              </a:rPr>
              <a:t>, ha</a:t>
            </a:r>
          </a:p>
          <a:p>
            <a:pPr lvl="0">
              <a:buClr>
                <a:srgbClr val="FF0000"/>
              </a:buClr>
            </a:pPr>
            <a:r>
              <a:rPr lang="hu-HU" sz="3200" dirty="0">
                <a:latin typeface="Times New Roman" panose="02020603050405020304" pitchFamily="18" charset="0"/>
                <a:cs typeface="Times New Roman" panose="02020603050405020304" pitchFamily="18" charset="0"/>
              </a:rPr>
              <a:t>bejelentés útján </a:t>
            </a:r>
            <a:r>
              <a:rPr lang="hu-HU" sz="3200" u="sng" dirty="0">
                <a:latin typeface="Times New Roman" panose="02020603050405020304" pitchFamily="18" charset="0"/>
                <a:cs typeface="Times New Roman" panose="02020603050405020304" pitchFamily="18" charset="0"/>
              </a:rPr>
              <a:t>regisztrált</a:t>
            </a:r>
            <a:r>
              <a:rPr lang="hu-HU" sz="3200" dirty="0">
                <a:latin typeface="Times New Roman" panose="02020603050405020304" pitchFamily="18" charset="0"/>
                <a:cs typeface="Times New Roman" panose="02020603050405020304" pitchFamily="18" charset="0"/>
              </a:rPr>
              <a:t> az MKIK névjegyzéki nyilvántartásában</a:t>
            </a:r>
          </a:p>
          <a:p>
            <a:pPr lvl="0">
              <a:buClr>
                <a:srgbClr val="FF0000"/>
              </a:buClr>
            </a:pPr>
            <a:r>
              <a:rPr lang="hu-HU" sz="3200" dirty="0">
                <a:latin typeface="Times New Roman" panose="02020603050405020304" pitchFamily="18" charset="0"/>
                <a:cs typeface="Times New Roman" panose="02020603050405020304" pitchFamily="18" charset="0"/>
              </a:rPr>
              <a:t>a névjegyzék a vállalkozó kivitelezőre vonatkozóan </a:t>
            </a:r>
            <a:r>
              <a:rPr lang="hu-HU" sz="3200" u="sng" dirty="0">
                <a:latin typeface="Times New Roman" panose="02020603050405020304" pitchFamily="18" charset="0"/>
                <a:cs typeface="Times New Roman" panose="02020603050405020304" pitchFamily="18" charset="0"/>
              </a:rPr>
              <a:t>tartalmazza a </a:t>
            </a:r>
            <a:r>
              <a:rPr lang="hu-HU" sz="3200" u="sng" dirty="0" smtClean="0">
                <a:latin typeface="Times New Roman" panose="02020603050405020304" pitchFamily="18" charset="0"/>
                <a:cs typeface="Times New Roman" panose="02020603050405020304" pitchFamily="18" charset="0"/>
              </a:rPr>
              <a:t>vállalható </a:t>
            </a:r>
            <a:r>
              <a:rPr lang="hu-HU" sz="3200" u="sng" dirty="0">
                <a:latin typeface="Times New Roman" panose="02020603050405020304" pitchFamily="18" charset="0"/>
                <a:cs typeface="Times New Roman" panose="02020603050405020304" pitchFamily="18" charset="0"/>
              </a:rPr>
              <a:t>tevékenységet</a:t>
            </a:r>
            <a:r>
              <a:rPr lang="hu-HU" sz="3200" dirty="0">
                <a:latin typeface="Times New Roman" panose="02020603050405020304" pitchFamily="18" charset="0"/>
                <a:cs typeface="Times New Roman" panose="02020603050405020304" pitchFamily="18" charset="0"/>
              </a:rPr>
              <a:t>, és</a:t>
            </a:r>
          </a:p>
          <a:p>
            <a:pPr lvl="0">
              <a:buClr>
                <a:srgbClr val="FF0000"/>
              </a:buClr>
            </a:pPr>
            <a:r>
              <a:rPr lang="hu-HU" sz="3200" dirty="0">
                <a:latin typeface="Times New Roman" panose="02020603050405020304" pitchFamily="18" charset="0"/>
                <a:cs typeface="Times New Roman" panose="02020603050405020304" pitchFamily="18" charset="0"/>
              </a:rPr>
              <a:t>a vállalkozó kivitelező </a:t>
            </a:r>
            <a:r>
              <a:rPr lang="hu-HU" sz="3200" u="sng" dirty="0">
                <a:latin typeface="Times New Roman" panose="02020603050405020304" pitchFamily="18" charset="0"/>
                <a:cs typeface="Times New Roman" panose="02020603050405020304" pitchFamily="18" charset="0"/>
              </a:rPr>
              <a:t>a vállalt kivitelezői tevékenység végzésében közvetlenül részt vesz</a:t>
            </a:r>
            <a:r>
              <a:rPr lang="hu-HU" sz="3200" dirty="0">
                <a:latin typeface="Times New Roman" panose="02020603050405020304" pitchFamily="18" charset="0"/>
                <a:cs typeface="Times New Roman" panose="02020603050405020304" pitchFamily="18" charset="0"/>
              </a:rPr>
              <a:t>.</a:t>
            </a:r>
          </a:p>
          <a:p>
            <a:pPr marL="0" indent="0">
              <a:buNone/>
            </a:pPr>
            <a:endParaRPr lang="hu-HU" dirty="0"/>
          </a:p>
        </p:txBody>
      </p:sp>
    </p:spTree>
    <p:extLst>
      <p:ext uri="{BB962C8B-B14F-4D97-AF65-F5344CB8AC3E}">
        <p14:creationId xmlns:p14="http://schemas.microsoft.com/office/powerpoint/2010/main" val="31836808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79512" y="188640"/>
            <a:ext cx="8784976" cy="6480720"/>
          </a:xfrm>
        </p:spPr>
        <p:txBody>
          <a:bodyPr>
            <a:normAutofit fontScale="92500" lnSpcReduction="10000"/>
          </a:bodyPr>
          <a:lstStyle/>
          <a:p>
            <a:pPr marL="0" indent="0">
              <a:buNone/>
            </a:pPr>
            <a:r>
              <a:rPr lang="hu-HU" b="1" dirty="0">
                <a:latin typeface="Times New Roman" panose="02020603050405020304" pitchFamily="18" charset="0"/>
                <a:cs typeface="Times New Roman" panose="02020603050405020304" pitchFamily="18" charset="0"/>
              </a:rPr>
              <a:t>A vállalkozó kivitelező az általa vállalt tevékenységből olyan építőipari kivitelezési tevékenységet végezhet</a:t>
            </a:r>
          </a:p>
          <a:p>
            <a:pPr marL="0" indent="0">
              <a:buNone/>
            </a:pPr>
            <a:r>
              <a:rPr lang="hu-HU" i="1" dirty="0">
                <a:latin typeface="Times New Roman" panose="02020603050405020304" pitchFamily="18" charset="0"/>
                <a:cs typeface="Times New Roman" panose="02020603050405020304" pitchFamily="18" charset="0"/>
              </a:rPr>
              <a:t>a) </a:t>
            </a:r>
            <a:r>
              <a:rPr lang="hu-HU" dirty="0">
                <a:latin typeface="Times New Roman" panose="02020603050405020304" pitchFamily="18" charset="0"/>
                <a:cs typeface="Times New Roman" panose="02020603050405020304" pitchFamily="18" charset="0"/>
              </a:rPr>
              <a:t>amelyhez</a:t>
            </a:r>
          </a:p>
          <a:p>
            <a:r>
              <a:rPr lang="hu-HU" u="sng" dirty="0">
                <a:latin typeface="Times New Roman" panose="02020603050405020304" pitchFamily="18" charset="0"/>
                <a:cs typeface="Times New Roman" panose="02020603050405020304" pitchFamily="18" charset="0"/>
              </a:rPr>
              <a:t>rendelkezi</a:t>
            </a:r>
            <a:r>
              <a:rPr lang="hu-HU" dirty="0">
                <a:latin typeface="Times New Roman" panose="02020603050405020304" pitchFamily="18" charset="0"/>
                <a:cs typeface="Times New Roman" panose="02020603050405020304" pitchFamily="18" charset="0"/>
              </a:rPr>
              <a:t>k </a:t>
            </a:r>
            <a:r>
              <a:rPr lang="hu-HU" dirty="0" smtClean="0">
                <a:latin typeface="Times New Roman" panose="02020603050405020304" pitchFamily="18" charset="0"/>
                <a:cs typeface="Times New Roman" panose="02020603050405020304" pitchFamily="18" charset="0"/>
              </a:rPr>
              <a:t>megfelelő jogosultságú </a:t>
            </a:r>
            <a:r>
              <a:rPr lang="hu-HU" dirty="0">
                <a:latin typeface="Times New Roman" panose="02020603050405020304" pitchFamily="18" charset="0"/>
                <a:cs typeface="Times New Roman" panose="02020603050405020304" pitchFamily="18" charset="0"/>
              </a:rPr>
              <a:t>- vele tagsági, munkavállalói vagy munkavégzésre irányuló egyéb jogviszonyban álló - </a:t>
            </a:r>
            <a:r>
              <a:rPr lang="hu-HU" sz="2600" b="1" dirty="0">
                <a:solidFill>
                  <a:srgbClr val="00B050"/>
                </a:solidFill>
                <a:latin typeface="Times New Roman" panose="02020603050405020304" pitchFamily="18" charset="0"/>
                <a:cs typeface="Times New Roman" panose="02020603050405020304" pitchFamily="18" charset="0"/>
              </a:rPr>
              <a:t>felelős műszaki vezetővel</a:t>
            </a:r>
            <a:r>
              <a:rPr lang="hu-HU" sz="2600" dirty="0">
                <a:latin typeface="Times New Roman" panose="02020603050405020304" pitchFamily="18" charset="0"/>
                <a:cs typeface="Times New Roman" panose="02020603050405020304" pitchFamily="18" charset="0"/>
              </a:rPr>
              <a:t>,</a:t>
            </a:r>
          </a:p>
          <a:p>
            <a:r>
              <a:rPr lang="hu-HU" u="sng" dirty="0">
                <a:latin typeface="Times New Roman" panose="02020603050405020304" pitchFamily="18" charset="0"/>
                <a:cs typeface="Times New Roman" panose="02020603050405020304" pitchFamily="18" charset="0"/>
              </a:rPr>
              <a:t>rendelkezik</a:t>
            </a:r>
            <a:r>
              <a:rPr lang="hu-HU" dirty="0">
                <a:latin typeface="Times New Roman" panose="02020603050405020304" pitchFamily="18" charset="0"/>
                <a:cs typeface="Times New Roman" panose="02020603050405020304" pitchFamily="18" charset="0"/>
              </a:rPr>
              <a:t> </a:t>
            </a:r>
            <a:r>
              <a:rPr lang="hu-HU" b="1" dirty="0" smtClean="0">
                <a:solidFill>
                  <a:srgbClr val="00B050"/>
                </a:solidFill>
                <a:latin typeface="Times New Roman" panose="02020603050405020304" pitchFamily="18" charset="0"/>
                <a:cs typeface="Times New Roman" panose="02020603050405020304" pitchFamily="18" charset="0"/>
              </a:rPr>
              <a:t>megfelelő </a:t>
            </a:r>
            <a:r>
              <a:rPr lang="hu-HU" b="1" dirty="0">
                <a:solidFill>
                  <a:srgbClr val="00B050"/>
                </a:solidFill>
                <a:latin typeface="Times New Roman" panose="02020603050405020304" pitchFamily="18" charset="0"/>
                <a:cs typeface="Times New Roman" panose="02020603050405020304" pitchFamily="18" charset="0"/>
              </a:rPr>
              <a:t>szakképesítéssel</a:t>
            </a:r>
            <a:r>
              <a:rPr lang="hu-HU" dirty="0">
                <a:latin typeface="Times New Roman" panose="02020603050405020304" pitchFamily="18" charset="0"/>
                <a:cs typeface="Times New Roman" panose="02020603050405020304" pitchFamily="18" charset="0"/>
              </a:rPr>
              <a:t>, </a:t>
            </a:r>
            <a:r>
              <a:rPr lang="hu-HU" dirty="0">
                <a:solidFill>
                  <a:srgbClr val="00B050"/>
                </a:solidFill>
                <a:latin typeface="Times New Roman" panose="02020603050405020304" pitchFamily="18" charset="0"/>
                <a:cs typeface="Times New Roman" panose="02020603050405020304" pitchFamily="18" charset="0"/>
              </a:rPr>
              <a:t>vagy</a:t>
            </a:r>
            <a:r>
              <a:rPr lang="hu-HU" dirty="0">
                <a:latin typeface="Times New Roman" panose="02020603050405020304" pitchFamily="18" charset="0"/>
                <a:cs typeface="Times New Roman" panose="02020603050405020304" pitchFamily="18" charset="0"/>
              </a:rPr>
              <a:t> elegendő számú és </a:t>
            </a:r>
            <a:r>
              <a:rPr lang="hu-HU" b="1" dirty="0" smtClean="0">
                <a:solidFill>
                  <a:srgbClr val="00B050"/>
                </a:solidFill>
                <a:latin typeface="Times New Roman" panose="02020603050405020304" pitchFamily="18" charset="0"/>
                <a:cs typeface="Times New Roman" panose="02020603050405020304" pitchFamily="18" charset="0"/>
              </a:rPr>
              <a:t>megfelelő </a:t>
            </a:r>
            <a:r>
              <a:rPr lang="hu-HU" b="1" dirty="0">
                <a:solidFill>
                  <a:srgbClr val="00B050"/>
                </a:solidFill>
                <a:latin typeface="Times New Roman" panose="02020603050405020304" pitchFamily="18" charset="0"/>
                <a:cs typeface="Times New Roman" panose="02020603050405020304" pitchFamily="18" charset="0"/>
              </a:rPr>
              <a:t>szakképe</a:t>
            </a:r>
            <a:r>
              <a:rPr lang="hu-HU" dirty="0">
                <a:latin typeface="Times New Roman" panose="02020603050405020304" pitchFamily="18" charset="0"/>
                <a:cs typeface="Times New Roman" panose="02020603050405020304" pitchFamily="18" charset="0"/>
              </a:rPr>
              <a:t>sítésű - vele tagsági, munkavállalói vagy munkavégzésre irányuló egyéb jogviszonyban álló - </a:t>
            </a:r>
            <a:r>
              <a:rPr lang="hu-HU" b="1" dirty="0">
                <a:solidFill>
                  <a:srgbClr val="00B050"/>
                </a:solidFill>
                <a:latin typeface="Times New Roman" panose="02020603050405020304" pitchFamily="18" charset="0"/>
                <a:cs typeface="Times New Roman" panose="02020603050405020304" pitchFamily="18" charset="0"/>
              </a:rPr>
              <a:t>szakmunkással</a:t>
            </a:r>
            <a:r>
              <a:rPr lang="hu-HU" dirty="0">
                <a:latin typeface="Times New Roman" panose="02020603050405020304" pitchFamily="18" charset="0"/>
                <a:cs typeface="Times New Roman" panose="02020603050405020304" pitchFamily="18" charset="0"/>
              </a:rPr>
              <a:t>,</a:t>
            </a:r>
          </a:p>
          <a:p>
            <a:r>
              <a:rPr lang="hu-HU" dirty="0">
                <a:latin typeface="Times New Roman" panose="02020603050405020304" pitchFamily="18" charset="0"/>
                <a:cs typeface="Times New Roman" panose="02020603050405020304" pitchFamily="18" charset="0"/>
              </a:rPr>
              <a:t>rendelkezik alkalmas telephellyel,</a:t>
            </a:r>
          </a:p>
          <a:p>
            <a:r>
              <a:rPr lang="hu-HU" dirty="0">
                <a:latin typeface="Times New Roman" panose="02020603050405020304" pitchFamily="18" charset="0"/>
                <a:cs typeface="Times New Roman" panose="02020603050405020304" pitchFamily="18" charset="0"/>
              </a:rPr>
              <a:t>a </a:t>
            </a:r>
            <a:r>
              <a:rPr lang="hu-HU" b="1" dirty="0">
                <a:solidFill>
                  <a:srgbClr val="00B050"/>
                </a:solidFill>
                <a:latin typeface="Times New Roman" panose="02020603050405020304" pitchFamily="18" charset="0"/>
                <a:cs typeface="Times New Roman" panose="02020603050405020304" pitchFamily="18" charset="0"/>
              </a:rPr>
              <a:t>kivitelezési dokumentáció </a:t>
            </a:r>
            <a:r>
              <a:rPr lang="hu-HU" dirty="0">
                <a:latin typeface="Times New Roman" panose="02020603050405020304" pitchFamily="18" charset="0"/>
                <a:cs typeface="Times New Roman" panose="02020603050405020304" pitchFamily="18" charset="0"/>
              </a:rPr>
              <a:t>az építési munkaterületen </a:t>
            </a:r>
            <a:r>
              <a:rPr lang="hu-HU" b="1" dirty="0">
                <a:solidFill>
                  <a:srgbClr val="00B050"/>
                </a:solidFill>
                <a:latin typeface="Times New Roman" panose="02020603050405020304" pitchFamily="18" charset="0"/>
                <a:cs typeface="Times New Roman" panose="02020603050405020304" pitchFamily="18" charset="0"/>
              </a:rPr>
              <a:t>rendelkezésre áll</a:t>
            </a:r>
            <a:r>
              <a:rPr lang="hu-HU" dirty="0">
                <a:latin typeface="Times New Roman" panose="02020603050405020304" pitchFamily="18" charset="0"/>
                <a:cs typeface="Times New Roman" panose="02020603050405020304" pitchFamily="18" charset="0"/>
              </a:rPr>
              <a:t>, </a:t>
            </a:r>
          </a:p>
          <a:p>
            <a:r>
              <a:rPr lang="hu-HU" dirty="0">
                <a:latin typeface="Times New Roman" panose="02020603050405020304" pitchFamily="18" charset="0"/>
                <a:cs typeface="Times New Roman" panose="02020603050405020304" pitchFamily="18" charset="0"/>
              </a:rPr>
              <a:t>az </a:t>
            </a:r>
            <a:r>
              <a:rPr lang="hu-HU" b="1" dirty="0">
                <a:solidFill>
                  <a:srgbClr val="00B050"/>
                </a:solidFill>
                <a:latin typeface="Times New Roman" panose="02020603050405020304" pitchFamily="18" charset="0"/>
                <a:cs typeface="Times New Roman" panose="02020603050405020304" pitchFamily="18" charset="0"/>
              </a:rPr>
              <a:t>építési naplót </a:t>
            </a:r>
            <a:r>
              <a:rPr lang="hu-HU" dirty="0">
                <a:latin typeface="Times New Roman" panose="02020603050405020304" pitchFamily="18" charset="0"/>
                <a:cs typeface="Times New Roman" panose="02020603050405020304" pitchFamily="18" charset="0"/>
              </a:rPr>
              <a:t>megnyitották és az előírásoknak megfelelően </a:t>
            </a:r>
            <a:r>
              <a:rPr lang="hu-HU" b="1" dirty="0">
                <a:solidFill>
                  <a:srgbClr val="00B050"/>
                </a:solidFill>
                <a:latin typeface="Times New Roman" panose="02020603050405020304" pitchFamily="18" charset="0"/>
                <a:cs typeface="Times New Roman" panose="02020603050405020304" pitchFamily="18" charset="0"/>
              </a:rPr>
              <a:t>vezetik,</a:t>
            </a:r>
          </a:p>
          <a:p>
            <a:pPr marL="0" indent="0">
              <a:buNone/>
            </a:pPr>
            <a:r>
              <a:rPr lang="hu-HU" i="1" dirty="0">
                <a:latin typeface="Times New Roman" panose="02020603050405020304" pitchFamily="18" charset="0"/>
                <a:cs typeface="Times New Roman" panose="02020603050405020304" pitchFamily="18" charset="0"/>
              </a:rPr>
              <a:t>b) </a:t>
            </a:r>
            <a:r>
              <a:rPr lang="hu-HU" dirty="0">
                <a:latin typeface="Times New Roman" panose="02020603050405020304" pitchFamily="18" charset="0"/>
                <a:cs typeface="Times New Roman" panose="02020603050405020304" pitchFamily="18" charset="0"/>
              </a:rPr>
              <a:t>amelynek megkezdéséhez és végzéséhez</a:t>
            </a:r>
          </a:p>
          <a:p>
            <a:r>
              <a:rPr lang="hu-HU" u="sng" dirty="0" smtClean="0">
                <a:latin typeface="Times New Roman" panose="02020603050405020304" pitchFamily="18" charset="0"/>
                <a:cs typeface="Times New Roman" panose="02020603050405020304" pitchFamily="18" charset="0"/>
              </a:rPr>
              <a:t>rendelkezésre </a:t>
            </a:r>
            <a:r>
              <a:rPr lang="hu-HU" u="sng" dirty="0">
                <a:latin typeface="Times New Roman" panose="02020603050405020304" pitchFamily="18" charset="0"/>
                <a:cs typeface="Times New Roman" panose="02020603050405020304" pitchFamily="18" charset="0"/>
              </a:rPr>
              <a:t>áll a hatósági engedély</a:t>
            </a:r>
            <a:r>
              <a:rPr lang="hu-HU" dirty="0">
                <a:latin typeface="Times New Roman" panose="02020603050405020304" pitchFamily="18" charset="0"/>
                <a:cs typeface="Times New Roman" panose="02020603050405020304" pitchFamily="18" charset="0"/>
              </a:rPr>
              <a:t>, vagy</a:t>
            </a:r>
          </a:p>
          <a:p>
            <a:r>
              <a:rPr lang="hu-HU" dirty="0">
                <a:latin typeface="Times New Roman" panose="02020603050405020304" pitchFamily="18" charset="0"/>
                <a:cs typeface="Times New Roman" panose="02020603050405020304" pitchFamily="18" charset="0"/>
              </a:rPr>
              <a:t>megtörtént az </a:t>
            </a:r>
            <a:r>
              <a:rPr lang="hu-HU" dirty="0" smtClean="0">
                <a:latin typeface="Times New Roman" panose="02020603050405020304" pitchFamily="18" charset="0"/>
                <a:cs typeface="Times New Roman" panose="02020603050405020304" pitchFamily="18" charset="0"/>
              </a:rPr>
              <a:t>egyszerű </a:t>
            </a:r>
            <a:r>
              <a:rPr lang="hu-HU" dirty="0">
                <a:latin typeface="Times New Roman" panose="02020603050405020304" pitchFamily="18" charset="0"/>
                <a:cs typeface="Times New Roman" panose="02020603050405020304" pitchFamily="18" charset="0"/>
              </a:rPr>
              <a:t>bejelentés,</a:t>
            </a:r>
          </a:p>
          <a:p>
            <a:pPr marL="0" indent="0">
              <a:buNone/>
            </a:pPr>
            <a:r>
              <a:rPr lang="hu-HU" i="1" dirty="0">
                <a:latin typeface="Times New Roman" panose="02020603050405020304" pitchFamily="18" charset="0"/>
                <a:cs typeface="Times New Roman" panose="02020603050405020304" pitchFamily="18" charset="0"/>
              </a:rPr>
              <a:t>c) </a:t>
            </a:r>
            <a:r>
              <a:rPr lang="hu-HU" dirty="0">
                <a:latin typeface="Times New Roman" panose="02020603050405020304" pitchFamily="18" charset="0"/>
                <a:cs typeface="Times New Roman" panose="02020603050405020304" pitchFamily="18" charset="0"/>
              </a:rPr>
              <a:t>amelynek végzésére vonatkozóan az építtetővel vagy - alvállalkozói kivitelezési szerződés esetén - a megrendelő vállalkozó kivitelezővel </a:t>
            </a:r>
            <a:r>
              <a:rPr lang="hu-HU" b="1" dirty="0">
                <a:solidFill>
                  <a:srgbClr val="00B050"/>
                </a:solidFill>
                <a:latin typeface="Times New Roman" panose="02020603050405020304" pitchFamily="18" charset="0"/>
                <a:cs typeface="Times New Roman" panose="02020603050405020304" pitchFamily="18" charset="0"/>
              </a:rPr>
              <a:t>írásban szerződést kötöttek</a:t>
            </a:r>
            <a:r>
              <a:rPr lang="hu-HU" b="1" dirty="0" smtClean="0">
                <a:solidFill>
                  <a:srgbClr val="00B050"/>
                </a:solidFill>
                <a:latin typeface="Times New Roman" panose="02020603050405020304" pitchFamily="18" charset="0"/>
                <a:cs typeface="Times New Roman" panose="02020603050405020304" pitchFamily="18" charset="0"/>
              </a:rPr>
              <a:t>.</a:t>
            </a:r>
            <a:endParaRPr lang="hu-HU"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1148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188640"/>
            <a:ext cx="7560840" cy="576064"/>
          </a:xfrm>
        </p:spPr>
        <p:txBody>
          <a:bodyPr>
            <a:noAutofit/>
          </a:bodyPr>
          <a:lstStyle/>
          <a:p>
            <a:r>
              <a:rPr lang="hu-HU" sz="4400" b="1" dirty="0" smtClean="0">
                <a:solidFill>
                  <a:schemeClr val="tx1"/>
                </a:solidFill>
                <a:latin typeface="Times New Roman" panose="02020603050405020304" pitchFamily="18" charset="0"/>
                <a:cs typeface="Times New Roman" panose="02020603050405020304" pitchFamily="18" charset="0"/>
              </a:rPr>
              <a:t>A vállalkozó kivitelező</a:t>
            </a:r>
            <a:endParaRPr lang="hu-HU"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7504" y="836712"/>
            <a:ext cx="8928992" cy="5904656"/>
          </a:xfrm>
        </p:spPr>
        <p:txBody>
          <a:bodyPr>
            <a:normAutofit lnSpcReduction="10000"/>
          </a:bodyPr>
          <a:lstStyle/>
          <a:p>
            <a:pPr marL="0" indent="0">
              <a:buClr>
                <a:srgbClr val="FF0000"/>
              </a:buClr>
              <a:buNone/>
            </a:pPr>
            <a:r>
              <a:rPr lang="hu-HU" sz="3600" b="1" dirty="0" smtClean="0">
                <a:latin typeface="Times New Roman" panose="02020603050405020304" pitchFamily="18" charset="0"/>
                <a:cs typeface="Times New Roman" panose="02020603050405020304" pitchFamily="18" charset="0"/>
              </a:rPr>
              <a:t>Feladatai</a:t>
            </a:r>
            <a:endParaRPr lang="hu-HU" sz="3600" dirty="0">
              <a:latin typeface="Times New Roman" panose="02020603050405020304" pitchFamily="18" charset="0"/>
              <a:cs typeface="Times New Roman" panose="02020603050405020304" pitchFamily="18" charset="0"/>
            </a:endParaRPr>
          </a:p>
          <a:p>
            <a:pPr lvl="0">
              <a:buClr>
                <a:srgbClr val="FF0000"/>
              </a:buClr>
            </a:pPr>
            <a:r>
              <a:rPr lang="hu-HU" sz="2800" dirty="0" smtClean="0">
                <a:latin typeface="Times New Roman" panose="02020603050405020304" pitchFamily="18" charset="0"/>
                <a:cs typeface="Times New Roman" panose="02020603050405020304" pitchFamily="18" charset="0"/>
              </a:rPr>
              <a:t>az </a:t>
            </a:r>
            <a:r>
              <a:rPr lang="hu-HU" sz="2800" dirty="0">
                <a:latin typeface="Times New Roman" panose="02020603050405020304" pitchFamily="18" charset="0"/>
                <a:cs typeface="Times New Roman" panose="02020603050405020304" pitchFamily="18" charset="0"/>
              </a:rPr>
              <a:t>építési munkaterület átvétele, </a:t>
            </a:r>
            <a:r>
              <a:rPr lang="hu-HU" sz="2800" dirty="0" smtClean="0">
                <a:latin typeface="Times New Roman" panose="02020603050405020304" pitchFamily="18" charset="0"/>
                <a:cs typeface="Times New Roman" panose="02020603050405020304" pitchFamily="18" charset="0"/>
              </a:rPr>
              <a:t>lőszermentesítése</a:t>
            </a:r>
            <a:r>
              <a:rPr lang="hu-HU" sz="2800" dirty="0">
                <a:latin typeface="Times New Roman" panose="02020603050405020304" pitchFamily="18" charset="0"/>
                <a:cs typeface="Times New Roman" panose="02020603050405020304" pitchFamily="18" charset="0"/>
              </a:rPr>
              <a:t>,</a:t>
            </a:r>
          </a:p>
          <a:p>
            <a:pPr lvl="0">
              <a:buClr>
                <a:srgbClr val="FF0000"/>
              </a:buClr>
            </a:pPr>
            <a:r>
              <a:rPr lang="hu-HU" sz="2800" dirty="0">
                <a:solidFill>
                  <a:srgbClr val="FF0000"/>
                </a:solidFill>
                <a:latin typeface="Times New Roman" panose="02020603050405020304" pitchFamily="18" charset="0"/>
                <a:cs typeface="Times New Roman" panose="02020603050405020304" pitchFamily="18" charset="0"/>
              </a:rPr>
              <a:t>az építési napló </a:t>
            </a:r>
            <a:r>
              <a:rPr lang="hu-HU" sz="2800" dirty="0" smtClean="0">
                <a:solidFill>
                  <a:srgbClr val="FF0000"/>
                </a:solidFill>
                <a:latin typeface="Times New Roman" panose="02020603050405020304" pitchFamily="18" charset="0"/>
                <a:cs typeface="Times New Roman" panose="02020603050405020304" pitchFamily="18" charset="0"/>
              </a:rPr>
              <a:t>megnyitása, vezetése</a:t>
            </a:r>
            <a:endParaRPr lang="hu-HU" sz="2800" dirty="0">
              <a:solidFill>
                <a:srgbClr val="FF0000"/>
              </a:solidFill>
              <a:latin typeface="Times New Roman" panose="02020603050405020304" pitchFamily="18" charset="0"/>
              <a:cs typeface="Times New Roman" panose="02020603050405020304" pitchFamily="18" charset="0"/>
            </a:endParaRPr>
          </a:p>
          <a:p>
            <a:pPr lvl="0">
              <a:buClr>
                <a:srgbClr val="FF0000"/>
              </a:buClr>
            </a:pPr>
            <a:r>
              <a:rPr lang="hu-HU" sz="2800" dirty="0" smtClean="0">
                <a:solidFill>
                  <a:srgbClr val="FF0000"/>
                </a:solidFill>
                <a:latin typeface="Times New Roman" panose="02020603050405020304" pitchFamily="18" charset="0"/>
                <a:cs typeface="Times New Roman" panose="02020603050405020304" pitchFamily="18" charset="0"/>
              </a:rPr>
              <a:t>az építési-bontási </a:t>
            </a:r>
            <a:r>
              <a:rPr lang="hu-HU" sz="2800" dirty="0">
                <a:solidFill>
                  <a:srgbClr val="FF0000"/>
                </a:solidFill>
                <a:latin typeface="Times New Roman" panose="02020603050405020304" pitchFamily="18" charset="0"/>
                <a:cs typeface="Times New Roman" panose="02020603050405020304" pitchFamily="18" charset="0"/>
              </a:rPr>
              <a:t>hulladék mennyiségének és fajtájának </a:t>
            </a:r>
            <a:r>
              <a:rPr lang="hu-HU" sz="2800" dirty="0" smtClean="0">
                <a:solidFill>
                  <a:srgbClr val="FF0000"/>
                </a:solidFill>
                <a:latin typeface="Times New Roman" panose="02020603050405020304" pitchFamily="18" charset="0"/>
                <a:cs typeface="Times New Roman" panose="02020603050405020304" pitchFamily="18" charset="0"/>
              </a:rPr>
              <a:t>vezetése</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lvl="0">
              <a:buClr>
                <a:srgbClr val="FF0000"/>
              </a:buClr>
            </a:pPr>
            <a:r>
              <a:rPr lang="hu-HU" sz="2800" dirty="0">
                <a:latin typeface="Times New Roman" panose="02020603050405020304" pitchFamily="18" charset="0"/>
                <a:cs typeface="Times New Roman" panose="02020603050405020304" pitchFamily="18" charset="0"/>
              </a:rPr>
              <a:t>az előkerülő természeti, kulturális örökségi, építészeti értékek megőrzése,</a:t>
            </a:r>
          </a:p>
          <a:p>
            <a:pPr lvl="0">
              <a:buClr>
                <a:srgbClr val="FF0000"/>
              </a:buClr>
            </a:pPr>
            <a:r>
              <a:rPr lang="hu-HU" sz="2800" dirty="0">
                <a:latin typeface="Times New Roman" panose="02020603050405020304" pitchFamily="18" charset="0"/>
                <a:cs typeface="Times New Roman" panose="02020603050405020304" pitchFamily="18" charset="0"/>
              </a:rPr>
              <a:t>annak biztosítása, hogy az építési munkaterületen csak olyan személyek tartózkodjanak, akik a vállalkozói nyilvántartásban szerepelnek, illetve erre jogosultsággal rendelkeznek, és az építési napló által igazoltan részt vesznek a napi munkában, annak ellenőrzésében és irányításában,</a:t>
            </a:r>
          </a:p>
          <a:p>
            <a:pPr marL="0" indent="0">
              <a:buNone/>
            </a:pPr>
            <a:endParaRPr lang="hu-HU" dirty="0"/>
          </a:p>
        </p:txBody>
      </p:sp>
    </p:spTree>
    <p:extLst>
      <p:ext uri="{BB962C8B-B14F-4D97-AF65-F5344CB8AC3E}">
        <p14:creationId xmlns:p14="http://schemas.microsoft.com/office/powerpoint/2010/main" val="14564859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260648"/>
            <a:ext cx="8640960" cy="6408712"/>
          </a:xfrm>
        </p:spPr>
        <p:txBody>
          <a:bodyPr>
            <a:normAutofit/>
          </a:bodyPr>
          <a:lstStyle/>
          <a:p>
            <a:pPr lvl="0">
              <a:buClr>
                <a:srgbClr val="FF0000"/>
              </a:buClr>
            </a:pPr>
            <a:r>
              <a:rPr lang="hu-HU" sz="2800" dirty="0">
                <a:solidFill>
                  <a:srgbClr val="FF0000"/>
                </a:solidFill>
                <a:latin typeface="Times New Roman" panose="02020603050405020304" pitchFamily="18" charset="0"/>
                <a:cs typeface="Times New Roman" panose="02020603050405020304" pitchFamily="18" charset="0"/>
              </a:rPr>
              <a:t>a műszaki átadás-átvételi eljárás során a berendezések, rendszerek működési próbája és a tapasztalt rendellenességek, hiányosságok megszüntetése</a:t>
            </a:r>
            <a:r>
              <a:rPr lang="hu-HU" sz="2800" dirty="0" smtClean="0">
                <a:solidFill>
                  <a:srgbClr val="FF0000"/>
                </a:solidFill>
                <a:latin typeface="Times New Roman" panose="02020603050405020304" pitchFamily="18" charset="0"/>
                <a:cs typeface="Times New Roman" panose="02020603050405020304" pitchFamily="18" charset="0"/>
              </a:rPr>
              <a:t>,</a:t>
            </a:r>
            <a:endParaRPr lang="hu-HU" sz="2800" dirty="0">
              <a:solidFill>
                <a:srgbClr val="FF0000"/>
              </a:solidFill>
              <a:latin typeface="Times New Roman" panose="02020603050405020304" pitchFamily="18" charset="0"/>
              <a:cs typeface="Times New Roman" panose="02020603050405020304" pitchFamily="18" charset="0"/>
            </a:endParaRPr>
          </a:p>
          <a:p>
            <a:pPr lvl="0">
              <a:buClr>
                <a:srgbClr val="FF0000"/>
              </a:buClr>
            </a:pPr>
            <a:r>
              <a:rPr lang="hu-HU" sz="2800" dirty="0">
                <a:solidFill>
                  <a:srgbClr val="FF0000"/>
                </a:solidFill>
                <a:latin typeface="Times New Roman" panose="02020603050405020304" pitchFamily="18" charset="0"/>
                <a:cs typeface="Times New Roman" panose="02020603050405020304" pitchFamily="18" charset="0"/>
              </a:rPr>
              <a:t>a mérési jegyzőkönyvek kiállítása, az alkalmazott építési termékek teljesítménynyilatkozatainak rendelkezésre bocsátása,</a:t>
            </a:r>
          </a:p>
          <a:p>
            <a:pPr lvl="0">
              <a:buClr>
                <a:srgbClr val="FF0000"/>
              </a:buClr>
            </a:pPr>
            <a:r>
              <a:rPr lang="hu-HU" sz="2800" dirty="0">
                <a:solidFill>
                  <a:srgbClr val="FF0000"/>
                </a:solidFill>
                <a:latin typeface="Times New Roman" panose="02020603050405020304" pitchFamily="18" charset="0"/>
                <a:cs typeface="Times New Roman" panose="02020603050405020304" pitchFamily="18" charset="0"/>
              </a:rPr>
              <a:t>az építési munkaterület őrzésének biztosítása, az építési munkák befejeztével az építési területről való levonulás </a:t>
            </a:r>
            <a:r>
              <a:rPr lang="hu-HU" sz="2800" dirty="0" smtClean="0">
                <a:solidFill>
                  <a:srgbClr val="FF0000"/>
                </a:solidFill>
                <a:latin typeface="Times New Roman" panose="02020603050405020304" pitchFamily="18" charset="0"/>
                <a:cs typeface="Times New Roman" panose="02020603050405020304" pitchFamily="18" charset="0"/>
              </a:rPr>
              <a:t>végrehajtása</a:t>
            </a:r>
          </a:p>
          <a:p>
            <a:pPr lvl="0">
              <a:buClr>
                <a:srgbClr val="FF0000"/>
              </a:buClr>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kivitelezési munkaterület visszaadása az építtetőnek, alvállalkozói szerződés esetén a megrendelő vállalkozó kivitelezőnek,</a:t>
            </a:r>
          </a:p>
          <a:p>
            <a:pPr lvl="0">
              <a:buClr>
                <a:srgbClr val="FF0000"/>
              </a:buClr>
            </a:pPr>
            <a:r>
              <a:rPr lang="hu-HU" sz="2800" dirty="0" smtClean="0">
                <a:solidFill>
                  <a:srgbClr val="FF0000"/>
                </a:solidFill>
                <a:latin typeface="Times New Roman" panose="02020603050405020304" pitchFamily="18" charset="0"/>
                <a:cs typeface="Times New Roman" panose="02020603050405020304" pitchFamily="18" charset="0"/>
              </a:rPr>
              <a:t>elkészült munkarészek, </a:t>
            </a:r>
            <a:r>
              <a:rPr lang="hu-HU" sz="2800" dirty="0">
                <a:solidFill>
                  <a:srgbClr val="FF0000"/>
                </a:solidFill>
                <a:latin typeface="Times New Roman" panose="02020603050405020304" pitchFamily="18" charset="0"/>
                <a:cs typeface="Times New Roman" panose="02020603050405020304" pitchFamily="18" charset="0"/>
              </a:rPr>
              <a:t>az eltakarásra kerülő szerkezetek ellenőrzése</a:t>
            </a:r>
            <a:r>
              <a:rPr lang="hu-HU" sz="2800" dirty="0">
                <a:latin typeface="Times New Roman" panose="02020603050405020304" pitchFamily="18" charset="0"/>
                <a:cs typeface="Times New Roman" panose="02020603050405020304" pitchFamily="18" charset="0"/>
              </a:rPr>
              <a:t>, </a:t>
            </a:r>
          </a:p>
          <a:p>
            <a:endParaRPr lang="hu-HU" dirty="0"/>
          </a:p>
        </p:txBody>
      </p:sp>
    </p:spTree>
    <p:extLst>
      <p:ext uri="{BB962C8B-B14F-4D97-AF65-F5344CB8AC3E}">
        <p14:creationId xmlns:p14="http://schemas.microsoft.com/office/powerpoint/2010/main" val="37169340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39552" y="116632"/>
            <a:ext cx="7848872" cy="720080"/>
          </a:xfrm>
        </p:spPr>
        <p:txBody>
          <a:bodyPr>
            <a:noAutofit/>
          </a:bodyPr>
          <a:lstStyle/>
          <a:p>
            <a:r>
              <a:rPr lang="hu-HU" sz="4400" b="1" dirty="0" smtClean="0">
                <a:solidFill>
                  <a:schemeClr val="tx1"/>
                </a:solidFill>
                <a:latin typeface="Times New Roman" panose="02020603050405020304" pitchFamily="18" charset="0"/>
                <a:cs typeface="Times New Roman" panose="02020603050405020304" pitchFamily="18" charset="0"/>
              </a:rPr>
              <a:t>A vállalkozó kivitelező</a:t>
            </a:r>
            <a:endParaRPr lang="hu-HU" dirty="0">
              <a:solidFill>
                <a:schemeClr val="tx1"/>
              </a:solidFill>
            </a:endParaRPr>
          </a:p>
        </p:txBody>
      </p:sp>
      <p:sp>
        <p:nvSpPr>
          <p:cNvPr id="3" name="Tartalom helye 2"/>
          <p:cNvSpPr>
            <a:spLocks noGrp="1"/>
          </p:cNvSpPr>
          <p:nvPr>
            <p:ph idx="1"/>
          </p:nvPr>
        </p:nvSpPr>
        <p:spPr>
          <a:xfrm>
            <a:off x="179512" y="908720"/>
            <a:ext cx="8784976" cy="5832648"/>
          </a:xfrm>
        </p:spPr>
        <p:txBody>
          <a:bodyPr>
            <a:normAutofit/>
          </a:bodyPr>
          <a:lstStyle/>
          <a:p>
            <a:pPr marL="0" indent="0">
              <a:buClr>
                <a:srgbClr val="FF0000"/>
              </a:buClr>
              <a:buNone/>
            </a:pPr>
            <a:r>
              <a:rPr lang="hu-HU" sz="3600" b="1" dirty="0" smtClean="0">
                <a:latin typeface="Times New Roman" panose="02020603050405020304" pitchFamily="18" charset="0"/>
                <a:cs typeface="Times New Roman" panose="02020603050405020304" pitchFamily="18" charset="0"/>
              </a:rPr>
              <a:t>Felelős</a:t>
            </a:r>
            <a:endParaRPr lang="hu-HU" sz="3600" dirty="0"/>
          </a:p>
          <a:p>
            <a:pPr lvl="0">
              <a:buClr>
                <a:srgbClr val="FF0000"/>
              </a:buClr>
            </a:pPr>
            <a:r>
              <a:rPr lang="hu-HU" sz="3600" u="sng" dirty="0" smtClean="0">
                <a:latin typeface="Times New Roman" panose="02020603050405020304" pitchFamily="18" charset="0"/>
                <a:cs typeface="Times New Roman" panose="02020603050405020304" pitchFamily="18" charset="0"/>
              </a:rPr>
              <a:t>a </a:t>
            </a:r>
            <a:r>
              <a:rPr lang="hu-HU" sz="3600" u="sng" dirty="0">
                <a:latin typeface="Times New Roman" panose="02020603050405020304" pitchFamily="18" charset="0"/>
                <a:cs typeface="Times New Roman" panose="02020603050405020304" pitchFamily="18" charset="0"/>
              </a:rPr>
              <a:t>tevékenység jogszerű megkezdéséért </a:t>
            </a:r>
            <a:r>
              <a:rPr lang="hu-HU" sz="3600" dirty="0">
                <a:latin typeface="Times New Roman" panose="02020603050405020304" pitchFamily="18" charset="0"/>
                <a:cs typeface="Times New Roman" panose="02020603050405020304" pitchFamily="18" charset="0"/>
              </a:rPr>
              <a:t>és folytatásáért, </a:t>
            </a:r>
            <a:r>
              <a:rPr lang="hu-HU" sz="3600" dirty="0">
                <a:solidFill>
                  <a:srgbClr val="FF0000"/>
                </a:solidFill>
                <a:latin typeface="Times New Roman" panose="02020603050405020304" pitchFamily="18" charset="0"/>
                <a:cs typeface="Times New Roman" panose="02020603050405020304" pitchFamily="18" charset="0"/>
              </a:rPr>
              <a:t>az építési napló vezetéséért</a:t>
            </a:r>
            <a:r>
              <a:rPr lang="hu-HU" sz="3600" dirty="0">
                <a:latin typeface="Times New Roman" panose="02020603050405020304" pitchFamily="18" charset="0"/>
                <a:cs typeface="Times New Roman" panose="02020603050405020304" pitchFamily="18" charset="0"/>
              </a:rPr>
              <a:t>, kivitelezői jogosultságának meglétéért,</a:t>
            </a:r>
          </a:p>
          <a:p>
            <a:pPr lvl="0">
              <a:buClr>
                <a:srgbClr val="FF0000"/>
              </a:buClr>
            </a:pPr>
            <a:r>
              <a:rPr lang="hu-HU" sz="3600" dirty="0" smtClean="0">
                <a:solidFill>
                  <a:srgbClr val="FF0000"/>
                </a:solidFill>
                <a:latin typeface="Times New Roman" panose="02020603050405020304" pitchFamily="18" charset="0"/>
                <a:cs typeface="Times New Roman" panose="02020603050405020304" pitchFamily="18" charset="0"/>
              </a:rPr>
              <a:t>a </a:t>
            </a:r>
            <a:r>
              <a:rPr lang="hu-HU" sz="3600" dirty="0">
                <a:solidFill>
                  <a:srgbClr val="FF0000"/>
                </a:solidFill>
                <a:latin typeface="Times New Roman" panose="02020603050405020304" pitchFamily="18" charset="0"/>
                <a:cs typeface="Times New Roman" panose="02020603050405020304" pitchFamily="18" charset="0"/>
              </a:rPr>
              <a:t>kivitelezési dokumentációban előírtak betartásáért és betartatásáért</a:t>
            </a:r>
            <a:r>
              <a:rPr lang="hu-HU" sz="3600" dirty="0">
                <a:latin typeface="Times New Roman" panose="02020603050405020304" pitchFamily="18" charset="0"/>
                <a:cs typeface="Times New Roman" panose="02020603050405020304" pitchFamily="18" charset="0"/>
              </a:rPr>
              <a:t>, és</a:t>
            </a:r>
          </a:p>
          <a:p>
            <a:pPr lvl="0">
              <a:buClr>
                <a:srgbClr val="FF0000"/>
              </a:buClr>
            </a:pPr>
            <a:r>
              <a:rPr lang="hu-HU" sz="3600" dirty="0" smtClean="0">
                <a:solidFill>
                  <a:srgbClr val="FF0000"/>
                </a:solidFill>
                <a:latin typeface="Times New Roman" panose="02020603050405020304" pitchFamily="18" charset="0"/>
                <a:cs typeface="Times New Roman" panose="02020603050405020304" pitchFamily="18" charset="0"/>
              </a:rPr>
              <a:t>a létesült </a:t>
            </a:r>
            <a:r>
              <a:rPr lang="hu-HU" sz="3600" dirty="0">
                <a:solidFill>
                  <a:srgbClr val="FF0000"/>
                </a:solidFill>
                <a:latin typeface="Times New Roman" panose="02020603050405020304" pitchFamily="18" charset="0"/>
                <a:cs typeface="Times New Roman" panose="02020603050405020304" pitchFamily="18" charset="0"/>
              </a:rPr>
              <a:t>szerkezetek, berendezések, építmény, építményrész rendeltetésszerű és biztonságos használhatóságáért</a:t>
            </a:r>
            <a:r>
              <a:rPr lang="hu-HU" sz="3600" dirty="0" smtClean="0">
                <a:latin typeface="Times New Roman" panose="02020603050405020304" pitchFamily="18" charset="0"/>
                <a:cs typeface="Times New Roman" panose="02020603050405020304" pitchFamily="18" charset="0"/>
              </a:rPr>
              <a:t>.</a:t>
            </a:r>
            <a:r>
              <a:rPr lang="hu-HU" sz="3600" dirty="0"/>
              <a:t> </a:t>
            </a:r>
          </a:p>
        </p:txBody>
      </p:sp>
    </p:spTree>
    <p:extLst>
      <p:ext uri="{BB962C8B-B14F-4D97-AF65-F5344CB8AC3E}">
        <p14:creationId xmlns:p14="http://schemas.microsoft.com/office/powerpoint/2010/main" val="15330714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5496" y="116632"/>
            <a:ext cx="9108504" cy="648072"/>
          </a:xfrm>
        </p:spPr>
        <p:txBody>
          <a:bodyPr>
            <a:noAutofit/>
          </a:bodyPr>
          <a:lstStyle/>
          <a:p>
            <a:r>
              <a:rPr lang="hu-HU" sz="4400" b="1" dirty="0" smtClean="0">
                <a:latin typeface="Times New Roman" panose="02020603050405020304" pitchFamily="18" charset="0"/>
                <a:cs typeface="Times New Roman" panose="02020603050405020304" pitchFamily="18" charset="0"/>
              </a:rPr>
              <a:t>Kivitelezői felelősségbiztosítás</a:t>
            </a:r>
            <a:endParaRPr lang="hu-HU" sz="4400" b="1"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79512" y="764704"/>
            <a:ext cx="8784976" cy="5832648"/>
          </a:xfrm>
        </p:spPr>
        <p:txBody>
          <a:bodyPr>
            <a:normAutofit/>
          </a:bodyPr>
          <a:lstStyle/>
          <a:p>
            <a:pPr marL="0" indent="0">
              <a:buNone/>
            </a:pPr>
            <a:r>
              <a:rPr lang="hu-HU" sz="3600" b="1" dirty="0" smtClean="0">
                <a:latin typeface="Times New Roman" panose="02020603050405020304" pitchFamily="18" charset="0"/>
                <a:cs typeface="Times New Roman" panose="02020603050405020304" pitchFamily="18" charset="0"/>
              </a:rPr>
              <a:t>Ki </a:t>
            </a:r>
            <a:r>
              <a:rPr lang="hu-HU" sz="3600" b="1" dirty="0">
                <a:latin typeface="Times New Roman" panose="02020603050405020304" pitchFamily="18" charset="0"/>
                <a:cs typeface="Times New Roman" panose="02020603050405020304" pitchFamily="18" charset="0"/>
              </a:rPr>
              <a:t>kell terjednie </a:t>
            </a:r>
            <a:endParaRPr lang="hu-HU" sz="3600" b="1" dirty="0" smtClean="0">
              <a:latin typeface="Times New Roman" panose="02020603050405020304" pitchFamily="18" charset="0"/>
              <a:cs typeface="Times New Roman" panose="02020603050405020304" pitchFamily="18" charset="0"/>
            </a:endParaRPr>
          </a:p>
          <a:p>
            <a:pPr>
              <a:buClr>
                <a:srgbClr val="FF0000"/>
              </a:buClr>
            </a:pPr>
            <a:r>
              <a:rPr lang="hu-HU" sz="3200" dirty="0" smtClean="0">
                <a:latin typeface="Times New Roman" panose="02020603050405020304" pitchFamily="18" charset="0"/>
                <a:cs typeface="Times New Roman" panose="02020603050405020304" pitchFamily="18" charset="0"/>
              </a:rPr>
              <a:t>a </a:t>
            </a:r>
            <a:r>
              <a:rPr lang="hu-HU" sz="3200" dirty="0">
                <a:solidFill>
                  <a:srgbClr val="FF0000"/>
                </a:solidFill>
                <a:latin typeface="Times New Roman" panose="02020603050405020304" pitchFamily="18" charset="0"/>
                <a:cs typeface="Times New Roman" panose="02020603050405020304" pitchFamily="18" charset="0"/>
              </a:rPr>
              <a:t>fővállalkozó kivitelező és alvállalkozói </a:t>
            </a:r>
            <a:r>
              <a:rPr lang="hu-HU" sz="3200" dirty="0">
                <a:latin typeface="Times New Roman" panose="02020603050405020304" pitchFamily="18" charset="0"/>
                <a:cs typeface="Times New Roman" panose="02020603050405020304" pitchFamily="18" charset="0"/>
              </a:rPr>
              <a:t>által az építőipari kivitelezési tevékenységgel érintett lakóépület hibás építési tevékenységével okozott dologi károk,</a:t>
            </a:r>
          </a:p>
          <a:p>
            <a:pPr lvl="0">
              <a:buClr>
                <a:srgbClr val="FF0000"/>
              </a:buClr>
            </a:pPr>
            <a:r>
              <a:rPr lang="hu-HU" sz="3200" dirty="0">
                <a:solidFill>
                  <a:srgbClr val="FF0000"/>
                </a:solidFill>
                <a:latin typeface="Times New Roman" panose="02020603050405020304" pitchFamily="18" charset="0"/>
                <a:cs typeface="Times New Roman" panose="02020603050405020304" pitchFamily="18" charset="0"/>
              </a:rPr>
              <a:t>a fővállalkozó kivitelező és alvállalkozói </a:t>
            </a:r>
            <a:r>
              <a:rPr lang="hu-HU" sz="3200" dirty="0">
                <a:latin typeface="Times New Roman" panose="02020603050405020304" pitchFamily="18" charset="0"/>
                <a:cs typeface="Times New Roman" panose="02020603050405020304" pitchFamily="18" charset="0"/>
              </a:rPr>
              <a:t>által harmadik személyeknek okozott károk,</a:t>
            </a:r>
          </a:p>
          <a:p>
            <a:pPr lvl="0">
              <a:buClr>
                <a:srgbClr val="FF0000"/>
              </a:buClr>
            </a:pPr>
            <a:r>
              <a:rPr lang="hu-HU" sz="3200" dirty="0">
                <a:latin typeface="Times New Roman" panose="02020603050405020304" pitchFamily="18" charset="0"/>
                <a:cs typeface="Times New Roman" panose="02020603050405020304" pitchFamily="18" charset="0"/>
              </a:rPr>
              <a:t>az általa </a:t>
            </a:r>
            <a:r>
              <a:rPr lang="hu-HU" sz="3200" b="1" dirty="0">
                <a:solidFill>
                  <a:srgbClr val="FF0000"/>
                </a:solidFill>
                <a:latin typeface="Times New Roman" panose="02020603050405020304" pitchFamily="18" charset="0"/>
                <a:cs typeface="Times New Roman" panose="02020603050405020304" pitchFamily="18" charset="0"/>
              </a:rPr>
              <a:t>bármely jogviszonyban foglalkoztatott </a:t>
            </a:r>
            <a:r>
              <a:rPr lang="hu-HU" sz="3200" b="1" u="sng" dirty="0">
                <a:solidFill>
                  <a:srgbClr val="FF0000"/>
                </a:solidFill>
                <a:latin typeface="Times New Roman" panose="02020603050405020304" pitchFamily="18" charset="0"/>
                <a:cs typeface="Times New Roman" panose="02020603050405020304" pitchFamily="18" charset="0"/>
              </a:rPr>
              <a:t>felelős műszaki vezető </a:t>
            </a:r>
            <a:r>
              <a:rPr lang="hu-HU" sz="3200" dirty="0">
                <a:latin typeface="Times New Roman" panose="02020603050405020304" pitchFamily="18" charset="0"/>
                <a:cs typeface="Times New Roman" panose="02020603050405020304" pitchFamily="18" charset="0"/>
              </a:rPr>
              <a:t>által okozott károk biztosítására</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5090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692696"/>
            <a:ext cx="8075240" cy="1080120"/>
          </a:xfrm>
        </p:spPr>
        <p:txBody>
          <a:bodyPr>
            <a:noAutofit/>
          </a:bodyPr>
          <a:lstStyle/>
          <a:p>
            <a:r>
              <a:rPr lang="hu-HU" sz="4400" b="1" dirty="0">
                <a:solidFill>
                  <a:schemeClr val="tx1"/>
                </a:solidFill>
                <a:latin typeface="Times New Roman" panose="02020603050405020304" pitchFamily="18" charset="0"/>
                <a:cs typeface="Times New Roman" panose="02020603050405020304" pitchFamily="18" charset="0"/>
              </a:rPr>
              <a:t>A felelős műszaki vezető </a:t>
            </a:r>
            <a:endParaRPr lang="hu-HU" dirty="0">
              <a:solidFill>
                <a:schemeClr val="tx1"/>
              </a:solidFill>
            </a:endParaRPr>
          </a:p>
        </p:txBody>
      </p:sp>
      <p:sp>
        <p:nvSpPr>
          <p:cNvPr id="3" name="Tartalom helye 2"/>
          <p:cNvSpPr>
            <a:spLocks noGrp="1"/>
          </p:cNvSpPr>
          <p:nvPr>
            <p:ph idx="1"/>
          </p:nvPr>
        </p:nvSpPr>
        <p:spPr>
          <a:xfrm>
            <a:off x="683568" y="2204864"/>
            <a:ext cx="7704856" cy="3456384"/>
          </a:xfrm>
        </p:spPr>
        <p:txBody>
          <a:bodyPr>
            <a:normAutofit/>
          </a:bodyPr>
          <a:lstStyle/>
          <a:p>
            <a:pPr marL="0" indent="0">
              <a:buNone/>
            </a:pPr>
            <a:r>
              <a:rPr lang="hu-HU" sz="4000" dirty="0">
                <a:latin typeface="Times New Roman" panose="02020603050405020304" pitchFamily="18" charset="0"/>
                <a:cs typeface="Times New Roman" panose="02020603050405020304" pitchFamily="18" charset="0"/>
              </a:rPr>
              <a:t>A</a:t>
            </a:r>
            <a:r>
              <a:rPr lang="hu-HU" sz="4000" dirty="0" smtClean="0">
                <a:latin typeface="Times New Roman" panose="02020603050405020304" pitchFamily="18" charset="0"/>
                <a:cs typeface="Times New Roman" panose="02020603050405020304" pitchFamily="18" charset="0"/>
              </a:rPr>
              <a:t>z </a:t>
            </a:r>
            <a:r>
              <a:rPr lang="hu-HU" sz="4000" dirty="0">
                <a:latin typeface="Times New Roman" panose="02020603050405020304" pitchFamily="18" charset="0"/>
                <a:cs typeface="Times New Roman" panose="02020603050405020304" pitchFamily="18" charset="0"/>
              </a:rPr>
              <a:t>építési tevékenységet végzők vonatkozásában </a:t>
            </a:r>
            <a:r>
              <a:rPr lang="hu-HU" sz="4000" b="1" dirty="0">
                <a:latin typeface="Times New Roman" panose="02020603050405020304" pitchFamily="18" charset="0"/>
                <a:cs typeface="Times New Roman" panose="02020603050405020304" pitchFamily="18" charset="0"/>
              </a:rPr>
              <a:t>közvetlen utasítási joggal </a:t>
            </a:r>
            <a:r>
              <a:rPr lang="hu-HU" sz="4000" dirty="0">
                <a:latin typeface="Times New Roman" panose="02020603050405020304" pitchFamily="18" charset="0"/>
                <a:cs typeface="Times New Roman" panose="02020603050405020304" pitchFamily="18" charset="0"/>
              </a:rPr>
              <a:t>rendelkezik. </a:t>
            </a:r>
          </a:p>
          <a:p>
            <a:pPr marL="0" indent="0">
              <a:buNone/>
            </a:pPr>
            <a:endParaRPr lang="hu-HU" sz="2800" dirty="0" smtClean="0">
              <a:latin typeface="Times New Roman" panose="02020603050405020304" pitchFamily="18" charset="0"/>
              <a:cs typeface="Times New Roman" panose="02020603050405020304" pitchFamily="18" charset="0"/>
            </a:endParaRPr>
          </a:p>
          <a:p>
            <a:pPr marL="0" indent="0">
              <a:buNone/>
            </a:pPr>
            <a:endParaRPr lang="hu-HU" sz="2400" dirty="0">
              <a:latin typeface="Times New Roman" panose="02020603050405020304" pitchFamily="18" charset="0"/>
              <a:cs typeface="Times New Roman" panose="02020603050405020304" pitchFamily="18" charset="0"/>
            </a:endParaRPr>
          </a:p>
          <a:p>
            <a:pPr marL="0" indent="0">
              <a:buNone/>
            </a:pPr>
            <a:endParaRPr lang="hu-HU" sz="2400" dirty="0">
              <a:latin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26290635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6632"/>
            <a:ext cx="8229600" cy="648072"/>
          </a:xfrm>
        </p:spPr>
        <p:txBody>
          <a:bodyPr>
            <a:noAutofit/>
          </a:bodyPr>
          <a:lstStyle/>
          <a:p>
            <a:r>
              <a:rPr lang="hu-HU" sz="4400" b="1" dirty="0" smtClean="0">
                <a:solidFill>
                  <a:schemeClr val="tx1"/>
                </a:solidFill>
                <a:latin typeface="Times New Roman" panose="02020603050405020304" pitchFamily="18" charset="0"/>
                <a:cs typeface="Times New Roman" panose="02020603050405020304" pitchFamily="18" charset="0"/>
              </a:rPr>
              <a:t>A felelős műszaki vezető</a:t>
            </a:r>
            <a:endParaRPr lang="hu-HU" sz="4400"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836712"/>
            <a:ext cx="8856984" cy="5904656"/>
          </a:xfrm>
        </p:spPr>
        <p:txBody>
          <a:bodyPr>
            <a:normAutofit/>
          </a:bodyPr>
          <a:lstStyle/>
          <a:p>
            <a:pPr marL="0" indent="0">
              <a:buClr>
                <a:srgbClr val="FF0000"/>
              </a:buClr>
              <a:buNone/>
            </a:pPr>
            <a:r>
              <a:rPr lang="hu-HU" sz="3200" b="1" dirty="0" smtClean="0">
                <a:latin typeface="Times New Roman" panose="02020603050405020304" pitchFamily="18" charset="0"/>
                <a:cs typeface="Times New Roman" panose="02020603050405020304" pitchFamily="18" charset="0"/>
              </a:rPr>
              <a:t>Feladatai</a:t>
            </a:r>
            <a:endParaRPr lang="hu-HU" sz="3200" dirty="0">
              <a:latin typeface="Times New Roman" panose="02020603050405020304" pitchFamily="18" charset="0"/>
              <a:cs typeface="Times New Roman" panose="02020603050405020304" pitchFamily="18" charset="0"/>
            </a:endParaRPr>
          </a:p>
          <a:p>
            <a:pPr lvl="0">
              <a:buClr>
                <a:srgbClr val="FF0000"/>
              </a:buClr>
            </a:pPr>
            <a:r>
              <a:rPr lang="hu-HU" sz="2800" dirty="0" smtClean="0">
                <a:latin typeface="Times New Roman" panose="02020603050405020304" pitchFamily="18" charset="0"/>
                <a:cs typeface="Times New Roman" panose="02020603050405020304" pitchFamily="18" charset="0"/>
              </a:rPr>
              <a:t>az </a:t>
            </a:r>
            <a:r>
              <a:rPr lang="hu-HU" sz="2800" dirty="0">
                <a:latin typeface="Times New Roman" panose="02020603050405020304" pitchFamily="18" charset="0"/>
                <a:cs typeface="Times New Roman" panose="02020603050405020304" pitchFamily="18" charset="0"/>
              </a:rPr>
              <a:t>építési-szerelési munkára vonatkozó </a:t>
            </a:r>
            <a:r>
              <a:rPr lang="hu-HU" sz="2800" dirty="0" smtClean="0">
                <a:latin typeface="Times New Roman" panose="02020603050405020304" pitchFamily="18" charset="0"/>
                <a:cs typeface="Times New Roman" panose="02020603050405020304" pitchFamily="18" charset="0"/>
              </a:rPr>
              <a:t>szabályok, a </a:t>
            </a:r>
            <a:r>
              <a:rPr lang="hu-HU" sz="2800" dirty="0">
                <a:latin typeface="Times New Roman" panose="02020603050405020304" pitchFamily="18" charset="0"/>
                <a:cs typeface="Times New Roman" panose="02020603050405020304" pitchFamily="18" charset="0"/>
              </a:rPr>
              <a:t>hatósági </a:t>
            </a:r>
            <a:r>
              <a:rPr lang="hu-HU" sz="2800" dirty="0" smtClean="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engedélyek betartatása, </a:t>
            </a:r>
            <a:r>
              <a:rPr lang="hu-HU" sz="2800" dirty="0" smtClean="0">
                <a:latin typeface="Times New Roman" panose="02020603050405020304" pitchFamily="18" charset="0"/>
                <a:cs typeface="Times New Roman" panose="02020603050405020304" pitchFamily="18" charset="0"/>
              </a:rPr>
              <a:t>ellenőrzése</a:t>
            </a:r>
            <a:r>
              <a:rPr lang="hu-HU" sz="2800" dirty="0">
                <a:latin typeface="Times New Roman" panose="02020603050405020304" pitchFamily="18" charset="0"/>
                <a:cs typeface="Times New Roman" panose="02020603050405020304" pitchFamily="18" charset="0"/>
              </a:rPr>
              <a:t>,</a:t>
            </a:r>
          </a:p>
          <a:p>
            <a:pPr lvl="0">
              <a:buClr>
                <a:srgbClr val="FF0000"/>
              </a:buClr>
            </a:pPr>
            <a:r>
              <a:rPr lang="hu-HU" sz="2800" dirty="0">
                <a:latin typeface="Times New Roman" panose="02020603050405020304" pitchFamily="18" charset="0"/>
                <a:cs typeface="Times New Roman" panose="02020603050405020304" pitchFamily="18" charset="0"/>
              </a:rPr>
              <a:t>az építési napló vezetése, </a:t>
            </a:r>
            <a:r>
              <a:rPr lang="hu-HU" sz="2800" dirty="0" smtClean="0">
                <a:latin typeface="Times New Roman" panose="02020603050405020304" pitchFamily="18" charset="0"/>
                <a:cs typeface="Times New Roman" panose="02020603050405020304" pitchFamily="18" charset="0"/>
              </a:rPr>
              <a:t>ellenőrzése, </a:t>
            </a:r>
            <a:r>
              <a:rPr lang="hu-HU" sz="2800" dirty="0">
                <a:latin typeface="Times New Roman" panose="02020603050405020304" pitchFamily="18" charset="0"/>
                <a:cs typeface="Times New Roman" panose="02020603050405020304" pitchFamily="18" charset="0"/>
              </a:rPr>
              <a:t>ha erre a kivitelezőtől megbízást kapott,</a:t>
            </a:r>
          </a:p>
          <a:p>
            <a:pPr lvl="0">
              <a:buClr>
                <a:srgbClr val="FF0000"/>
              </a:buClr>
            </a:pPr>
            <a:r>
              <a:rPr lang="hu-HU" sz="2800" dirty="0">
                <a:latin typeface="Times New Roman" panose="02020603050405020304" pitchFamily="18" charset="0"/>
                <a:cs typeface="Times New Roman" panose="02020603050405020304" pitchFamily="18" charset="0"/>
              </a:rPr>
              <a:t>az építőipari kivitelezési tevékenység munkafolyamatainak </a:t>
            </a:r>
            <a:r>
              <a:rPr lang="hu-HU" sz="2800" dirty="0" smtClean="0">
                <a:latin typeface="Times New Roman" panose="02020603050405020304" pitchFamily="18" charset="0"/>
                <a:cs typeface="Times New Roman" panose="02020603050405020304" pitchFamily="18" charset="0"/>
              </a:rPr>
              <a:t>megszervezése</a:t>
            </a:r>
            <a:r>
              <a:rPr lang="hu-HU" sz="2800" dirty="0">
                <a:latin typeface="Times New Roman" panose="02020603050405020304" pitchFamily="18" charset="0"/>
                <a:cs typeface="Times New Roman" panose="02020603050405020304" pitchFamily="18" charset="0"/>
              </a:rPr>
              <a:t>,</a:t>
            </a:r>
          </a:p>
          <a:p>
            <a:pPr lvl="0">
              <a:buClr>
                <a:srgbClr val="FF0000"/>
              </a:buClr>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minőségi vizsgálatok és mintavételek elvégeztetése,</a:t>
            </a:r>
          </a:p>
          <a:p>
            <a:pPr lvl="0">
              <a:buClr>
                <a:srgbClr val="FF0000"/>
              </a:buClr>
            </a:pPr>
            <a:r>
              <a:rPr lang="hu-HU" sz="2800" dirty="0" smtClean="0">
                <a:latin typeface="Times New Roman" panose="02020603050405020304" pitchFamily="18" charset="0"/>
                <a:cs typeface="Times New Roman" panose="02020603050405020304" pitchFamily="18" charset="0"/>
              </a:rPr>
              <a:t>a </a:t>
            </a:r>
            <a:r>
              <a:rPr lang="hu-HU" sz="2800" dirty="0">
                <a:latin typeface="Times New Roman" panose="02020603050405020304" pitchFamily="18" charset="0"/>
                <a:cs typeface="Times New Roman" panose="02020603050405020304" pitchFamily="18" charset="0"/>
              </a:rPr>
              <a:t>használatbavételi (fennmaradási) engedélyezéséhez, tudomásulvételéhez a felelős műszaki </a:t>
            </a:r>
            <a:r>
              <a:rPr lang="hu-HU" sz="2800" dirty="0" smtClean="0">
                <a:latin typeface="Times New Roman" panose="02020603050405020304" pitchFamily="18" charset="0"/>
                <a:cs typeface="Times New Roman" panose="02020603050405020304" pitchFamily="18" charset="0"/>
              </a:rPr>
              <a:t>vezetői nyilatkozat </a:t>
            </a:r>
            <a:r>
              <a:rPr lang="hu-HU" sz="2800" dirty="0">
                <a:latin typeface="Times New Roman" panose="02020603050405020304" pitchFamily="18" charset="0"/>
                <a:cs typeface="Times New Roman" panose="02020603050405020304" pitchFamily="18" charset="0"/>
              </a:rPr>
              <a:t>megté</a:t>
            </a:r>
            <a:r>
              <a:rPr lang="hu-HU" dirty="0">
                <a:latin typeface="Times New Roman" panose="02020603050405020304" pitchFamily="18" charset="0"/>
                <a:cs typeface="Times New Roman" panose="02020603050405020304" pitchFamily="18" charset="0"/>
              </a:rPr>
              <a:t>tele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34901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7504" y="260648"/>
            <a:ext cx="8928992" cy="6480720"/>
          </a:xfrm>
        </p:spPr>
        <p:txBody>
          <a:bodyPr>
            <a:normAutofit fontScale="92500"/>
          </a:bodyPr>
          <a:lstStyle/>
          <a:p>
            <a:pPr lvl="0">
              <a:buClr>
                <a:srgbClr val="FF0000"/>
              </a:buClr>
            </a:pPr>
            <a:r>
              <a:rPr lang="hu-HU" sz="3500" dirty="0">
                <a:latin typeface="Times New Roman" panose="02020603050405020304" pitchFamily="18" charset="0"/>
                <a:cs typeface="Times New Roman" panose="02020603050405020304" pitchFamily="18" charset="0"/>
              </a:rPr>
              <a:t>az átadás-átvételi eljárásban való közreműködés,</a:t>
            </a:r>
          </a:p>
          <a:p>
            <a:pPr lvl="0">
              <a:buClr>
                <a:srgbClr val="FF0000"/>
              </a:buClr>
            </a:pPr>
            <a:r>
              <a:rPr lang="hu-HU" sz="3500" dirty="0">
                <a:latin typeface="Times New Roman" panose="02020603050405020304" pitchFamily="18" charset="0"/>
                <a:cs typeface="Times New Roman" panose="02020603050405020304" pitchFamily="18" charset="0"/>
              </a:rPr>
              <a:t>az alvállalkozói teljesítés igazolása, </a:t>
            </a:r>
          </a:p>
          <a:p>
            <a:pPr lvl="0">
              <a:buClr>
                <a:srgbClr val="FF0000"/>
              </a:buClr>
            </a:pPr>
            <a:r>
              <a:rPr lang="hu-HU" sz="3500" dirty="0">
                <a:latin typeface="Times New Roman" panose="02020603050405020304" pitchFamily="18" charset="0"/>
                <a:cs typeface="Times New Roman" panose="02020603050405020304" pitchFamily="18" charset="0"/>
              </a:rPr>
              <a:t>annak ellenőrzése, hogy az építménybe csak a tervező által a kivitelezési dokumentációban meghatározott, legalább az elvárt műszaki teljesítményű építési termék kerüljön szakszerűen beépítésre, </a:t>
            </a:r>
          </a:p>
          <a:p>
            <a:pPr lvl="0">
              <a:buClr>
                <a:srgbClr val="FF0000"/>
              </a:buClr>
            </a:pPr>
            <a:r>
              <a:rPr lang="hu-HU" sz="3500" dirty="0">
                <a:latin typeface="Times New Roman" panose="02020603050405020304" pitchFamily="18" charset="0"/>
                <a:cs typeface="Times New Roman" panose="02020603050405020304" pitchFamily="18" charset="0"/>
              </a:rPr>
              <a:t>a természetes építőanyagok és a bontott építési termékek vizsgálatát követően dönt azok kezeléséről, építési célra való megfelelősségéről, ismételt felhasználhatóságáról, beépíthetőségéről. </a:t>
            </a:r>
            <a:endParaRPr lang="hu-HU" sz="3500" dirty="0" smtClean="0">
              <a:latin typeface="Times New Roman" panose="02020603050405020304" pitchFamily="18" charset="0"/>
              <a:cs typeface="Times New Roman" panose="02020603050405020304" pitchFamily="18" charset="0"/>
            </a:endParaRPr>
          </a:p>
          <a:p>
            <a:pPr>
              <a:buClr>
                <a:srgbClr val="FF0000"/>
              </a:buClr>
            </a:pPr>
            <a:r>
              <a:rPr lang="hu-HU" sz="3500" dirty="0">
                <a:latin typeface="Times New Roman" panose="02020603050405020304" pitchFamily="18" charset="0"/>
                <a:cs typeface="Times New Roman" panose="02020603050405020304" pitchFamily="18" charset="0"/>
              </a:rPr>
              <a:t>a kitűzés helyességének ellenőrzése,</a:t>
            </a:r>
          </a:p>
          <a:p>
            <a:pPr lvl="0"/>
            <a:endParaRPr lang="hu-HU" dirty="0"/>
          </a:p>
          <a:p>
            <a:endParaRPr lang="hu-HU" dirty="0"/>
          </a:p>
        </p:txBody>
      </p:sp>
    </p:spTree>
    <p:extLst>
      <p:ext uri="{BB962C8B-B14F-4D97-AF65-F5344CB8AC3E}">
        <p14:creationId xmlns:p14="http://schemas.microsoft.com/office/powerpoint/2010/main" val="3881387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88640"/>
            <a:ext cx="8229600" cy="936104"/>
          </a:xfrm>
        </p:spPr>
        <p:txBody>
          <a:bodyPr>
            <a:normAutofit/>
          </a:bodyPr>
          <a:lstStyle/>
          <a:p>
            <a:r>
              <a:rPr lang="hu-HU" sz="4400" b="1" dirty="0" smtClean="0">
                <a:solidFill>
                  <a:srgbClr val="FF0000"/>
                </a:solidFill>
                <a:latin typeface="Times New Roman" panose="02020603050405020304" pitchFamily="18" charset="0"/>
                <a:cs typeface="Times New Roman" panose="02020603050405020304" pitchFamily="18" charset="0"/>
              </a:rPr>
              <a:t>Ki az építtető?</a:t>
            </a:r>
            <a:endParaRPr lang="hu-HU" sz="4400" dirty="0"/>
          </a:p>
        </p:txBody>
      </p:sp>
      <p:sp>
        <p:nvSpPr>
          <p:cNvPr id="3" name="Tartalom helye 2"/>
          <p:cNvSpPr>
            <a:spLocks noGrp="1"/>
          </p:cNvSpPr>
          <p:nvPr>
            <p:ph sz="quarter" idx="1"/>
          </p:nvPr>
        </p:nvSpPr>
        <p:spPr>
          <a:xfrm>
            <a:off x="179512" y="1124744"/>
            <a:ext cx="8856984" cy="5544616"/>
          </a:xfrm>
        </p:spPr>
        <p:txBody>
          <a:bodyPr>
            <a:normAutofit/>
          </a:bodyPr>
          <a:lstStyle/>
          <a:p>
            <a:pPr lvl="0"/>
            <a:r>
              <a:rPr lang="hu-HU" sz="4000" dirty="0" smtClean="0">
                <a:latin typeface="Times New Roman" panose="02020603050405020304" pitchFamily="18" charset="0"/>
                <a:cs typeface="Times New Roman" panose="02020603050405020304" pitchFamily="18" charset="0"/>
              </a:rPr>
              <a:t>a </a:t>
            </a:r>
            <a:r>
              <a:rPr lang="hu-HU" sz="4000" dirty="0">
                <a:latin typeface="Times New Roman" panose="02020603050405020304" pitchFamily="18" charset="0"/>
                <a:cs typeface="Times New Roman" panose="02020603050405020304" pitchFamily="18" charset="0"/>
              </a:rPr>
              <a:t>hatósági engedély vagy tudomásulvétel kérelmezője, </a:t>
            </a:r>
          </a:p>
          <a:p>
            <a:pPr lvl="0"/>
            <a:r>
              <a:rPr lang="hu-HU" sz="4000" dirty="0">
                <a:latin typeface="Times New Roman" panose="02020603050405020304" pitchFamily="18" charset="0"/>
                <a:cs typeface="Times New Roman" panose="02020603050405020304" pitchFamily="18" charset="0"/>
              </a:rPr>
              <a:t>az egyszerű bejelentés bejelentője, </a:t>
            </a:r>
          </a:p>
          <a:p>
            <a:pPr lvl="0"/>
            <a:r>
              <a:rPr lang="hu-HU" sz="4000" dirty="0">
                <a:latin typeface="Times New Roman" panose="02020603050405020304" pitchFamily="18" charset="0"/>
                <a:cs typeface="Times New Roman" panose="02020603050405020304" pitchFamily="18" charset="0"/>
              </a:rPr>
              <a:t>az építési beruházás megvalósításához szükséges hatósági engedélyek jogosultja,</a:t>
            </a:r>
          </a:p>
          <a:p>
            <a:pPr lvl="0"/>
            <a:r>
              <a:rPr lang="hu-HU" sz="4000" dirty="0">
                <a:latin typeface="Times New Roman" panose="02020603050405020304" pitchFamily="18" charset="0"/>
                <a:cs typeface="Times New Roman" panose="02020603050405020304" pitchFamily="18" charset="0"/>
              </a:rPr>
              <a:t>az építési-bontási tevékenység megrendelője vagy folytatója</a:t>
            </a:r>
            <a:r>
              <a:rPr lang="hu-HU" sz="4000" dirty="0" smtClean="0">
                <a:latin typeface="Times New Roman" panose="02020603050405020304" pitchFamily="18" charset="0"/>
                <a:cs typeface="Times New Roman" panose="02020603050405020304" pitchFamily="18" charset="0"/>
              </a:rPr>
              <a:t>.</a:t>
            </a:r>
            <a:endParaRPr lang="hu-H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86878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536" y="116632"/>
            <a:ext cx="8538152" cy="720080"/>
          </a:xfrm>
        </p:spPr>
        <p:txBody>
          <a:bodyPr>
            <a:noAutofit/>
          </a:bodyPr>
          <a:lstStyle/>
          <a:p>
            <a:r>
              <a:rPr lang="hu-HU" sz="4400" b="1" dirty="0">
                <a:solidFill>
                  <a:schemeClr val="tx1"/>
                </a:solidFill>
                <a:latin typeface="Times New Roman" panose="02020603050405020304" pitchFamily="18" charset="0"/>
                <a:cs typeface="Times New Roman" panose="02020603050405020304" pitchFamily="18" charset="0"/>
              </a:rPr>
              <a:t>A felelős műszaki </a:t>
            </a:r>
            <a:r>
              <a:rPr lang="hu-HU" sz="4400" b="1" dirty="0" smtClean="0">
                <a:solidFill>
                  <a:schemeClr val="tx1"/>
                </a:solidFill>
                <a:latin typeface="Times New Roman" panose="02020603050405020304" pitchFamily="18" charset="0"/>
                <a:cs typeface="Times New Roman" panose="02020603050405020304" pitchFamily="18" charset="0"/>
              </a:rPr>
              <a:t>vezető</a:t>
            </a:r>
            <a:endParaRPr lang="hu-HU" sz="4400" dirty="0">
              <a:solidFill>
                <a:schemeClr val="tx1"/>
              </a:solidFill>
            </a:endParaRPr>
          </a:p>
        </p:txBody>
      </p:sp>
      <p:sp>
        <p:nvSpPr>
          <p:cNvPr id="3" name="Tartalom helye 2"/>
          <p:cNvSpPr>
            <a:spLocks noGrp="1"/>
          </p:cNvSpPr>
          <p:nvPr>
            <p:ph idx="1"/>
          </p:nvPr>
        </p:nvSpPr>
        <p:spPr>
          <a:xfrm>
            <a:off x="179512" y="908720"/>
            <a:ext cx="8784976" cy="5688632"/>
          </a:xfrm>
        </p:spPr>
        <p:txBody>
          <a:bodyPr>
            <a:normAutofit/>
          </a:bodyPr>
          <a:lstStyle/>
          <a:p>
            <a:pPr marL="0" indent="0">
              <a:buClr>
                <a:srgbClr val="FF0000"/>
              </a:buClr>
              <a:buNone/>
            </a:pPr>
            <a:r>
              <a:rPr lang="hu-HU" sz="3600" b="1" dirty="0" smtClean="0">
                <a:latin typeface="Times New Roman" panose="02020603050405020304" pitchFamily="18" charset="0"/>
                <a:cs typeface="Times New Roman" panose="02020603050405020304" pitchFamily="18" charset="0"/>
              </a:rPr>
              <a:t>Felel</a:t>
            </a:r>
            <a:endParaRPr lang="hu-HU" sz="3600" dirty="0"/>
          </a:p>
          <a:p>
            <a:pPr lvl="0">
              <a:buClr>
                <a:srgbClr val="FF0000"/>
              </a:buClr>
            </a:pPr>
            <a:r>
              <a:rPr lang="hu-HU" sz="3500" dirty="0" smtClean="0">
                <a:latin typeface="Times New Roman" panose="02020603050405020304" pitchFamily="18" charset="0"/>
                <a:cs typeface="Times New Roman" panose="02020603050405020304" pitchFamily="18" charset="0"/>
              </a:rPr>
              <a:t>jogosultságának </a:t>
            </a:r>
            <a:r>
              <a:rPr lang="hu-HU" sz="3500" dirty="0">
                <a:latin typeface="Times New Roman" panose="02020603050405020304" pitchFamily="18" charset="0"/>
                <a:cs typeface="Times New Roman" panose="02020603050405020304" pitchFamily="18" charset="0"/>
              </a:rPr>
              <a:t>meglétéért,</a:t>
            </a:r>
          </a:p>
          <a:p>
            <a:pPr lvl="0">
              <a:buClr>
                <a:srgbClr val="FF0000"/>
              </a:buClr>
            </a:pPr>
            <a:r>
              <a:rPr lang="hu-HU" sz="3500" dirty="0">
                <a:latin typeface="Times New Roman" panose="02020603050405020304" pitchFamily="18" charset="0"/>
                <a:cs typeface="Times New Roman" panose="02020603050405020304" pitchFamily="18" charset="0"/>
              </a:rPr>
              <a:t>a szakmunka irányításáért,</a:t>
            </a:r>
          </a:p>
          <a:p>
            <a:pPr lvl="0">
              <a:buClr>
                <a:srgbClr val="FF0000"/>
              </a:buClr>
            </a:pPr>
            <a:r>
              <a:rPr lang="hu-HU" sz="3500" dirty="0">
                <a:latin typeface="Times New Roman" panose="02020603050405020304" pitchFamily="18" charset="0"/>
                <a:cs typeface="Times New Roman" panose="02020603050405020304" pitchFamily="18" charset="0"/>
              </a:rPr>
              <a:t>építési engedélynek, engedélyezési terveknek, kivitelezési dokumentációnak megfelelő megvalósításért, továbbá</a:t>
            </a:r>
          </a:p>
          <a:p>
            <a:pPr lvl="0">
              <a:buClr>
                <a:srgbClr val="FF0000"/>
              </a:buClr>
            </a:pPr>
            <a:r>
              <a:rPr lang="hu-HU" sz="3500" dirty="0">
                <a:latin typeface="Times New Roman" panose="02020603050405020304" pitchFamily="18" charset="0"/>
                <a:cs typeface="Times New Roman" panose="02020603050405020304" pitchFamily="18" charset="0"/>
              </a:rPr>
              <a:t>szakmai, minőségi és biztonsági előírások megtartásáért és</a:t>
            </a:r>
          </a:p>
          <a:p>
            <a:pPr lvl="0">
              <a:buClr>
                <a:srgbClr val="FF0000"/>
              </a:buClr>
            </a:pPr>
            <a:r>
              <a:rPr lang="hu-HU" sz="3500" dirty="0">
                <a:latin typeface="Times New Roman" panose="02020603050405020304" pitchFamily="18" charset="0"/>
                <a:cs typeface="Times New Roman" panose="02020603050405020304" pitchFamily="18" charset="0"/>
              </a:rPr>
              <a:t>a munkálatok végzésének szakszerűségéért.</a:t>
            </a:r>
          </a:p>
          <a:p>
            <a:endParaRPr lang="hu-HU" dirty="0"/>
          </a:p>
        </p:txBody>
      </p:sp>
    </p:spTree>
    <p:extLst>
      <p:ext uri="{BB962C8B-B14F-4D97-AF65-F5344CB8AC3E}">
        <p14:creationId xmlns:p14="http://schemas.microsoft.com/office/powerpoint/2010/main" val="22608039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88640"/>
            <a:ext cx="8229600" cy="648072"/>
          </a:xfrm>
        </p:spPr>
        <p:txBody>
          <a:bodyPr>
            <a:noAutofit/>
          </a:bodyPr>
          <a:lstStyle/>
          <a:p>
            <a:r>
              <a:rPr lang="hu-HU" sz="4400" b="1" dirty="0">
                <a:solidFill>
                  <a:schemeClr val="tx1"/>
                </a:solidFill>
                <a:latin typeface="Times New Roman" panose="02020603050405020304" pitchFamily="18" charset="0"/>
                <a:cs typeface="Times New Roman" panose="02020603050405020304" pitchFamily="18" charset="0"/>
              </a:rPr>
              <a:t>Az építési műszaki ellenőr </a:t>
            </a:r>
            <a:endParaRPr lang="hu-HU" sz="4400" dirty="0">
              <a:solidFill>
                <a:schemeClr val="tx1"/>
              </a:solidFill>
            </a:endParaRPr>
          </a:p>
        </p:txBody>
      </p:sp>
      <p:sp>
        <p:nvSpPr>
          <p:cNvPr id="3" name="Tartalom helye 2"/>
          <p:cNvSpPr>
            <a:spLocks noGrp="1"/>
          </p:cNvSpPr>
          <p:nvPr>
            <p:ph idx="1"/>
          </p:nvPr>
        </p:nvSpPr>
        <p:spPr>
          <a:xfrm>
            <a:off x="107504" y="980728"/>
            <a:ext cx="8928992" cy="5688632"/>
          </a:xfrm>
        </p:spPr>
        <p:txBody>
          <a:bodyPr>
            <a:normAutofit/>
          </a:bodyPr>
          <a:lstStyle/>
          <a:p>
            <a:pPr marL="0" indent="0">
              <a:buNone/>
            </a:pPr>
            <a:r>
              <a:rPr lang="hu-HU" sz="2800" b="1" dirty="0">
                <a:latin typeface="Times New Roman" panose="02020603050405020304" pitchFamily="18" charset="0"/>
                <a:cs typeface="Times New Roman" panose="02020603050405020304" pitchFamily="18" charset="0"/>
              </a:rPr>
              <a:t>Kötelező építési műszaki ellenőrt megbízni</a:t>
            </a:r>
            <a:r>
              <a:rPr lang="hu-HU" sz="2800" dirty="0">
                <a:latin typeface="Times New Roman" panose="02020603050405020304" pitchFamily="18" charset="0"/>
                <a:cs typeface="Times New Roman" panose="02020603050405020304" pitchFamily="18" charset="0"/>
              </a:rPr>
              <a:t> </a:t>
            </a:r>
            <a:r>
              <a:rPr lang="hu-HU" sz="2800" b="1" dirty="0">
                <a:latin typeface="Times New Roman" panose="02020603050405020304" pitchFamily="18" charset="0"/>
                <a:cs typeface="Times New Roman" panose="02020603050405020304" pitchFamily="18" charset="0"/>
              </a:rPr>
              <a:t>az építési napló vezetéshez kötött építési tevékenység esetén,</a:t>
            </a:r>
            <a:r>
              <a:rPr lang="hu-HU" sz="2800" dirty="0">
                <a:latin typeface="Times New Roman" panose="02020603050405020304" pitchFamily="18" charset="0"/>
                <a:cs typeface="Times New Roman" panose="02020603050405020304" pitchFamily="18" charset="0"/>
              </a:rPr>
              <a:t> ha</a:t>
            </a:r>
          </a:p>
          <a:p>
            <a:pPr lvl="0">
              <a:buClr>
                <a:srgbClr val="FF0000"/>
              </a:buClr>
            </a:pPr>
            <a:r>
              <a:rPr lang="hu-HU" sz="2800" dirty="0">
                <a:latin typeface="Times New Roman" panose="02020603050405020304" pitchFamily="18" charset="0"/>
                <a:cs typeface="Times New Roman" panose="02020603050405020304" pitchFamily="18" charset="0"/>
              </a:rPr>
              <a:t>az építőipari kivitelezési tevékenységet több fővállalkozó kivitelező végzi </a:t>
            </a:r>
            <a:endParaRPr lang="hu-HU" sz="2800" dirty="0" smtClean="0">
              <a:latin typeface="Times New Roman" panose="02020603050405020304" pitchFamily="18" charset="0"/>
              <a:cs typeface="Times New Roman" panose="02020603050405020304" pitchFamily="18" charset="0"/>
            </a:endParaRPr>
          </a:p>
          <a:p>
            <a:pPr lvl="0">
              <a:buClr>
                <a:srgbClr val="FF0000"/>
              </a:buClr>
            </a:pPr>
            <a:r>
              <a:rPr lang="hu-HU" sz="2800" dirty="0" smtClean="0">
                <a:latin typeface="Times New Roman" panose="02020603050405020304" pitchFamily="18" charset="0"/>
                <a:cs typeface="Times New Roman" panose="02020603050405020304" pitchFamily="18" charset="0"/>
              </a:rPr>
              <a:t>az </a:t>
            </a:r>
            <a:r>
              <a:rPr lang="hu-HU" sz="2800" dirty="0">
                <a:latin typeface="Times New Roman" panose="02020603050405020304" pitchFamily="18" charset="0"/>
                <a:cs typeface="Times New Roman" panose="02020603050405020304" pitchFamily="18" charset="0"/>
              </a:rPr>
              <a:t>építési beruházás a közbeszerzési törvény hatálya alá tartozik,</a:t>
            </a:r>
          </a:p>
          <a:p>
            <a:pPr lvl="0">
              <a:buClr>
                <a:srgbClr val="FF0000"/>
              </a:buClr>
            </a:pPr>
            <a:r>
              <a:rPr lang="hu-HU" sz="2800" dirty="0">
                <a:latin typeface="Times New Roman" panose="02020603050405020304" pitchFamily="18" charset="0"/>
                <a:cs typeface="Times New Roman" panose="02020603050405020304" pitchFamily="18" charset="0"/>
              </a:rPr>
              <a:t>az építőipari kivitelezési tevékenység nemzetgazdasági szempontból kiemelt </a:t>
            </a:r>
            <a:r>
              <a:rPr lang="hu-HU" sz="2800" dirty="0" smtClean="0">
                <a:latin typeface="Times New Roman" panose="02020603050405020304" pitchFamily="18" charset="0"/>
                <a:cs typeface="Times New Roman" panose="02020603050405020304" pitchFamily="18" charset="0"/>
              </a:rPr>
              <a:t>jelentőségű,</a:t>
            </a:r>
            <a:endParaRPr lang="hu-HU" sz="2800" dirty="0">
              <a:latin typeface="Times New Roman" panose="02020603050405020304" pitchFamily="18" charset="0"/>
              <a:cs typeface="Times New Roman" panose="02020603050405020304" pitchFamily="18" charset="0"/>
            </a:endParaRPr>
          </a:p>
          <a:p>
            <a:pPr lvl="0">
              <a:buClr>
                <a:srgbClr val="FF0000"/>
              </a:buClr>
            </a:pPr>
            <a:r>
              <a:rPr lang="hu-HU" sz="2800" dirty="0">
                <a:latin typeface="Times New Roman" panose="02020603050405020304" pitchFamily="18" charset="0"/>
                <a:cs typeface="Times New Roman" panose="02020603050405020304" pitchFamily="18" charset="0"/>
              </a:rPr>
              <a:t>az építőipari kivitelezési tevékenység műemléki védelem alatt álló építményt érint, vagy</a:t>
            </a:r>
          </a:p>
          <a:p>
            <a:pPr lvl="0"/>
            <a:r>
              <a:rPr lang="hu-HU" sz="2800" dirty="0">
                <a:latin typeface="Times New Roman" panose="02020603050405020304" pitchFamily="18" charset="0"/>
                <a:cs typeface="Times New Roman" panose="02020603050405020304" pitchFamily="18" charset="0"/>
              </a:rPr>
              <a:t>építtetői fedezetkezelő működik közre</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9684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116632"/>
            <a:ext cx="8784976" cy="648072"/>
          </a:xfrm>
        </p:spPr>
        <p:txBody>
          <a:bodyPr>
            <a:noAutofit/>
          </a:bodyPr>
          <a:lstStyle/>
          <a:p>
            <a:pPr algn="l"/>
            <a:r>
              <a:rPr lang="hu-HU" sz="4400" b="1" dirty="0" smtClean="0">
                <a:solidFill>
                  <a:schemeClr val="tx1"/>
                </a:solidFill>
                <a:latin typeface="Times New Roman" panose="02020603050405020304" pitchFamily="18" charset="0"/>
                <a:cs typeface="Times New Roman" panose="02020603050405020304" pitchFamily="18" charset="0"/>
              </a:rPr>
              <a:t>Az építési műszaki ellenőr</a:t>
            </a:r>
            <a:endParaRPr lang="hu-HU"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3528" y="836712"/>
            <a:ext cx="8496944" cy="5616624"/>
          </a:xfrm>
        </p:spPr>
        <p:txBody>
          <a:bodyPr>
            <a:normAutofit lnSpcReduction="10000"/>
          </a:bodyPr>
          <a:lstStyle/>
          <a:p>
            <a:pPr marL="0" indent="0">
              <a:buClr>
                <a:srgbClr val="FF0000"/>
              </a:buClr>
              <a:buNone/>
            </a:pPr>
            <a:r>
              <a:rPr lang="hu-HU" sz="3600" b="1" dirty="0" smtClean="0">
                <a:latin typeface="Times New Roman" panose="02020603050405020304" pitchFamily="18" charset="0"/>
                <a:cs typeface="Times New Roman" panose="02020603050405020304" pitchFamily="18" charset="0"/>
              </a:rPr>
              <a:t>Feladatai</a:t>
            </a:r>
            <a:endParaRPr lang="hu-HU" sz="3600" dirty="0">
              <a:latin typeface="Times New Roman" panose="02020603050405020304" pitchFamily="18" charset="0"/>
              <a:cs typeface="Times New Roman" panose="02020603050405020304" pitchFamily="18" charset="0"/>
            </a:endParaRPr>
          </a:p>
          <a:p>
            <a:pPr lvl="0">
              <a:buClr>
                <a:srgbClr val="FF0000"/>
              </a:buClr>
            </a:pPr>
            <a:r>
              <a:rPr lang="hu-HU" sz="3200" dirty="0" smtClean="0">
                <a:latin typeface="Times New Roman" panose="02020603050405020304" pitchFamily="18" charset="0"/>
                <a:cs typeface="Times New Roman" panose="02020603050405020304" pitchFamily="18" charset="0"/>
              </a:rPr>
              <a:t>a szakszerűség ellenőrzése, hibák, hiányosságok, eltérések jelzése</a:t>
            </a:r>
          </a:p>
          <a:p>
            <a:pPr lvl="0">
              <a:buClr>
                <a:srgbClr val="FF0000"/>
              </a:buClr>
            </a:pPr>
            <a:r>
              <a:rPr lang="hu-HU" sz="3200" dirty="0" smtClean="0">
                <a:latin typeface="Times New Roman" panose="02020603050405020304" pitchFamily="18" charset="0"/>
                <a:cs typeface="Times New Roman" panose="02020603050405020304" pitchFamily="18" charset="0"/>
              </a:rPr>
              <a:t>az </a:t>
            </a:r>
            <a:r>
              <a:rPr lang="hu-HU" sz="3200" dirty="0">
                <a:latin typeface="Times New Roman" panose="02020603050405020304" pitchFamily="18" charset="0"/>
                <a:cs typeface="Times New Roman" panose="02020603050405020304" pitchFamily="18" charset="0"/>
              </a:rPr>
              <a:t>építmény kitűzése </a:t>
            </a:r>
            <a:r>
              <a:rPr lang="hu-HU" sz="3200" dirty="0" smtClean="0">
                <a:latin typeface="Times New Roman" panose="02020603050405020304" pitchFamily="18" charset="0"/>
                <a:cs typeface="Times New Roman" panose="02020603050405020304" pitchFamily="18" charset="0"/>
              </a:rPr>
              <a:t>helyességének, az eltakarásra kerülő szerkezetek ellenőrzése</a:t>
            </a:r>
            <a:r>
              <a:rPr lang="hu-HU" sz="3200" dirty="0">
                <a:latin typeface="Times New Roman" panose="02020603050405020304" pitchFamily="18" charset="0"/>
                <a:cs typeface="Times New Roman" panose="02020603050405020304" pitchFamily="18" charset="0"/>
              </a:rPr>
              <a:t>,</a:t>
            </a:r>
          </a:p>
          <a:p>
            <a:pPr lvl="0">
              <a:buClr>
                <a:srgbClr val="FF0000"/>
              </a:buClr>
            </a:pPr>
            <a:r>
              <a:rPr lang="hu-HU" sz="3200" dirty="0">
                <a:latin typeface="Times New Roman" panose="02020603050405020304" pitchFamily="18" charset="0"/>
                <a:cs typeface="Times New Roman" panose="02020603050405020304" pitchFamily="18" charset="0"/>
              </a:rPr>
              <a:t>az építési napló(k) ellenőrzése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lvl="0">
              <a:buClr>
                <a:srgbClr val="FF0000"/>
              </a:buClr>
            </a:pPr>
            <a:r>
              <a:rPr lang="hu-HU" sz="3200" dirty="0" smtClean="0">
                <a:latin typeface="Times New Roman" panose="02020603050405020304" pitchFamily="18" charset="0"/>
                <a:cs typeface="Times New Roman" panose="02020603050405020304" pitchFamily="18" charset="0"/>
              </a:rPr>
              <a:t>az indokolt </a:t>
            </a:r>
            <a:r>
              <a:rPr lang="hu-HU" sz="3200" dirty="0">
                <a:latin typeface="Times New Roman" panose="02020603050405020304" pitchFamily="18" charset="0"/>
                <a:cs typeface="Times New Roman" panose="02020603050405020304" pitchFamily="18" charset="0"/>
              </a:rPr>
              <a:t>tervváltoztatásokkal kapcsolatos javaslatok megtétele az </a:t>
            </a:r>
            <a:r>
              <a:rPr lang="hu-HU" sz="3200" dirty="0" smtClean="0">
                <a:latin typeface="Times New Roman" panose="02020603050405020304" pitchFamily="18" charset="0"/>
                <a:cs typeface="Times New Roman" panose="02020603050405020304" pitchFamily="18" charset="0"/>
              </a:rPr>
              <a:t>építtetőnek,</a:t>
            </a:r>
            <a:endParaRPr lang="hu-HU" sz="3200" dirty="0">
              <a:latin typeface="Times New Roman" panose="02020603050405020304" pitchFamily="18" charset="0"/>
              <a:cs typeface="Times New Roman" panose="02020603050405020304" pitchFamily="18" charset="0"/>
            </a:endParaRPr>
          </a:p>
          <a:p>
            <a:pPr lvl="0">
              <a:buClr>
                <a:srgbClr val="FF0000"/>
              </a:buClr>
            </a:pPr>
            <a:r>
              <a:rPr lang="hu-HU" sz="3200" dirty="0" smtClean="0">
                <a:latin typeface="Times New Roman" panose="02020603050405020304" pitchFamily="18" charset="0"/>
                <a:cs typeface="Times New Roman" panose="02020603050405020304" pitchFamily="18" charset="0"/>
              </a:rPr>
              <a:t>az </a:t>
            </a:r>
            <a:r>
              <a:rPr lang="hu-HU" sz="3200" dirty="0">
                <a:latin typeface="Times New Roman" panose="02020603050405020304" pitchFamily="18" charset="0"/>
                <a:cs typeface="Times New Roman" panose="02020603050405020304" pitchFamily="18" charset="0"/>
              </a:rPr>
              <a:t>átadás-átvételi eljárásban való részvétel,</a:t>
            </a:r>
          </a:p>
          <a:p>
            <a:pPr lvl="0">
              <a:buClr>
                <a:srgbClr val="FF0000"/>
              </a:buClr>
            </a:pPr>
            <a:r>
              <a:rPr lang="hu-HU" sz="3200" dirty="0" smtClean="0">
                <a:latin typeface="Times New Roman" panose="02020603050405020304" pitchFamily="18" charset="0"/>
                <a:cs typeface="Times New Roman" panose="02020603050405020304" pitchFamily="18" charset="0"/>
              </a:rPr>
              <a:t>műszaki teljesítmény-jellemzők és </a:t>
            </a:r>
            <a:r>
              <a:rPr lang="hu-HU" sz="3200" dirty="0">
                <a:latin typeface="Times New Roman" panose="02020603050405020304" pitchFamily="18" charset="0"/>
                <a:cs typeface="Times New Roman" panose="02020603050405020304" pitchFamily="18" charset="0"/>
              </a:rPr>
              <a:t>a </a:t>
            </a:r>
            <a:r>
              <a:rPr lang="hu-HU" sz="3200" dirty="0" smtClean="0">
                <a:latin typeface="Times New Roman" panose="02020603050405020304" pitchFamily="18" charset="0"/>
                <a:cs typeface="Times New Roman" panose="02020603050405020304" pitchFamily="18" charset="0"/>
              </a:rPr>
              <a:t>technológia </a:t>
            </a:r>
            <a:r>
              <a:rPr lang="hu-HU" sz="3200" dirty="0">
                <a:latin typeface="Times New Roman" panose="02020603050405020304" pitchFamily="18" charset="0"/>
                <a:cs typeface="Times New Roman" panose="02020603050405020304" pitchFamily="18" charset="0"/>
              </a:rPr>
              <a:t>biztonsági </a:t>
            </a:r>
            <a:r>
              <a:rPr lang="hu-HU" sz="3200" dirty="0" smtClean="0">
                <a:latin typeface="Times New Roman" panose="02020603050405020304" pitchFamily="18" charset="0"/>
                <a:cs typeface="Times New Roman" panose="02020603050405020304" pitchFamily="18" charset="0"/>
              </a:rPr>
              <a:t>előírásai </a:t>
            </a:r>
            <a:r>
              <a:rPr lang="hu-HU" sz="3200" dirty="0">
                <a:latin typeface="Times New Roman" panose="02020603050405020304" pitchFamily="18" charset="0"/>
                <a:cs typeface="Times New Roman" panose="02020603050405020304" pitchFamily="18" charset="0"/>
              </a:rPr>
              <a:t>ellenőrzése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06771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548680"/>
            <a:ext cx="8229600" cy="5544616"/>
          </a:xfrm>
        </p:spPr>
        <p:txBody>
          <a:bodyPr>
            <a:normAutofit/>
          </a:bodyPr>
          <a:lstStyle/>
          <a:p>
            <a:pPr lvl="0">
              <a:buClr>
                <a:srgbClr val="FF0000"/>
              </a:buClr>
            </a:pPr>
            <a:r>
              <a:rPr lang="hu-HU" sz="3200" dirty="0">
                <a:latin typeface="Times New Roman" panose="02020603050405020304" pitchFamily="18" charset="0"/>
                <a:cs typeface="Times New Roman" panose="02020603050405020304" pitchFamily="18" charset="0"/>
              </a:rPr>
              <a:t>a beépített építési termékek teljesítmény nyilatkozatai meglétének ellenőrzése,</a:t>
            </a:r>
          </a:p>
          <a:p>
            <a:pPr lvl="0">
              <a:buClr>
                <a:srgbClr val="FF0000"/>
              </a:buClr>
            </a:pPr>
            <a:r>
              <a:rPr lang="hu-HU" sz="3200" dirty="0">
                <a:latin typeface="Times New Roman" panose="02020603050405020304" pitchFamily="18" charset="0"/>
                <a:cs typeface="Times New Roman" panose="02020603050405020304" pitchFamily="18" charset="0"/>
              </a:rPr>
              <a:t>műszaki kérdésekben az építtető döntéseinek előkészítése, javaslattétel,</a:t>
            </a:r>
          </a:p>
          <a:p>
            <a:pPr>
              <a:buClr>
                <a:srgbClr val="FF0000"/>
              </a:buClr>
            </a:pPr>
            <a:r>
              <a:rPr lang="hu-HU" sz="3200" dirty="0">
                <a:latin typeface="Times New Roman" panose="02020603050405020304" pitchFamily="18" charset="0"/>
                <a:cs typeface="Times New Roman" panose="02020603050405020304" pitchFamily="18" charset="0"/>
              </a:rPr>
              <a:t>pénzügyi elszámolások, felmérések ellenőrzése, teljesítésigazolás</a:t>
            </a:r>
          </a:p>
          <a:p>
            <a:pPr lvl="0">
              <a:buClr>
                <a:srgbClr val="FF0000"/>
              </a:buClr>
            </a:pPr>
            <a:r>
              <a:rPr lang="hu-HU" sz="3200" dirty="0">
                <a:latin typeface="Times New Roman" panose="02020603050405020304" pitchFamily="18" charset="0"/>
                <a:cs typeface="Times New Roman" panose="02020603050405020304" pitchFamily="18" charset="0"/>
              </a:rPr>
              <a:t>műszaki igazolás kiállítása, </a:t>
            </a:r>
          </a:p>
          <a:p>
            <a:pPr lvl="0">
              <a:buClr>
                <a:srgbClr val="FF0000"/>
              </a:buClr>
            </a:pPr>
            <a:r>
              <a:rPr lang="hu-HU" sz="3200" dirty="0">
                <a:latin typeface="Times New Roman" panose="02020603050405020304" pitchFamily="18" charset="0"/>
                <a:cs typeface="Times New Roman" panose="02020603050405020304" pitchFamily="18" charset="0"/>
              </a:rPr>
              <a:t>a teljesítést befolyásoló körülményről az építtetőt haladéktalanul értesíti.</a:t>
            </a:r>
          </a:p>
          <a:p>
            <a:endParaRPr lang="hu-HU" dirty="0"/>
          </a:p>
        </p:txBody>
      </p:sp>
    </p:spTree>
    <p:extLst>
      <p:ext uri="{BB962C8B-B14F-4D97-AF65-F5344CB8AC3E}">
        <p14:creationId xmlns:p14="http://schemas.microsoft.com/office/powerpoint/2010/main" val="17248940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16632"/>
            <a:ext cx="8136904" cy="576064"/>
          </a:xfrm>
        </p:spPr>
        <p:txBody>
          <a:bodyPr>
            <a:noAutofit/>
          </a:bodyPr>
          <a:lstStyle/>
          <a:p>
            <a:r>
              <a:rPr lang="hu-HU" sz="3600" b="1" dirty="0" smtClean="0">
                <a:solidFill>
                  <a:schemeClr val="tx1"/>
                </a:solidFill>
                <a:latin typeface="Times New Roman" panose="02020603050405020304" pitchFamily="18" charset="0"/>
                <a:cs typeface="Times New Roman" panose="02020603050405020304" pitchFamily="18" charset="0"/>
              </a:rPr>
              <a:t>KÖZÖS FELADATOK</a:t>
            </a:r>
            <a:endParaRPr lang="hu-HU" sz="3600" b="1"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79512" y="620688"/>
            <a:ext cx="8784976" cy="5976664"/>
          </a:xfrm>
        </p:spPr>
        <p:txBody>
          <a:bodyPr>
            <a:noAutofit/>
          </a:bodyPr>
          <a:lstStyle/>
          <a:p>
            <a:pPr marL="0" indent="0">
              <a:buNone/>
            </a:pPr>
            <a:r>
              <a:rPr lang="hu-HU" sz="2800" dirty="0">
                <a:latin typeface="Times New Roman" panose="02020603050405020304" pitchFamily="18" charset="0"/>
                <a:cs typeface="Times New Roman" panose="02020603050405020304" pitchFamily="18" charset="0"/>
              </a:rPr>
              <a:t>Az építési tevékenység során a településképi követelmények teljesítése </a:t>
            </a:r>
            <a:r>
              <a:rPr lang="hu-HU" sz="2800" b="1" dirty="0">
                <a:latin typeface="Times New Roman" panose="02020603050405020304" pitchFamily="18" charset="0"/>
                <a:cs typeface="Times New Roman" panose="02020603050405020304" pitchFamily="18" charset="0"/>
              </a:rPr>
              <a:t>az építtető, a tervező és a kivitelező egyetemleges felelőssége, </a:t>
            </a:r>
            <a:r>
              <a:rPr lang="hu-HU" sz="2800" dirty="0">
                <a:latin typeface="Times New Roman" panose="02020603050405020304" pitchFamily="18" charset="0"/>
                <a:cs typeface="Times New Roman" panose="02020603050405020304" pitchFamily="18" charset="0"/>
              </a:rPr>
              <a:t>tervező és kivitelező hiányában az építtető felelőssége. </a:t>
            </a:r>
          </a:p>
          <a:p>
            <a:pPr marL="0" indent="0">
              <a:buNone/>
            </a:pPr>
            <a:r>
              <a:rPr lang="hu-HU" sz="2800" b="1" dirty="0" smtClean="0">
                <a:latin typeface="Times New Roman" panose="02020603050405020304" pitchFamily="18" charset="0"/>
                <a:cs typeface="Times New Roman" panose="02020603050405020304" pitchFamily="18" charset="0"/>
              </a:rPr>
              <a:t>Mentesül </a:t>
            </a:r>
            <a:r>
              <a:rPr lang="hu-HU" sz="2800" dirty="0" smtClean="0">
                <a:latin typeface="Times New Roman" panose="02020603050405020304" pitchFamily="18" charset="0"/>
                <a:cs typeface="Times New Roman" panose="02020603050405020304" pitchFamily="18" charset="0"/>
              </a:rPr>
              <a:t>az </a:t>
            </a:r>
            <a:r>
              <a:rPr lang="hu-HU" sz="2800" dirty="0">
                <a:latin typeface="Times New Roman" panose="02020603050405020304" pitchFamily="18" charset="0"/>
                <a:cs typeface="Times New Roman" panose="02020603050405020304" pitchFamily="18" charset="0"/>
              </a:rPr>
              <a:t>egyetemleges felelősség </a:t>
            </a:r>
            <a:r>
              <a:rPr lang="hu-HU" sz="2800" dirty="0" smtClean="0">
                <a:latin typeface="Times New Roman" panose="02020603050405020304" pitchFamily="18" charset="0"/>
                <a:cs typeface="Times New Roman" panose="02020603050405020304" pitchFamily="18" charset="0"/>
              </a:rPr>
              <a:t>alól</a:t>
            </a:r>
          </a:p>
          <a:p>
            <a:r>
              <a:rPr lang="hu-HU" sz="2800" b="1" dirty="0" smtClean="0">
                <a:latin typeface="Times New Roman" panose="02020603050405020304" pitchFamily="18" charset="0"/>
                <a:cs typeface="Times New Roman" panose="02020603050405020304" pitchFamily="18" charset="0"/>
              </a:rPr>
              <a:t>a tervező</a:t>
            </a:r>
            <a:r>
              <a:rPr lang="hu-HU" sz="2800" dirty="0" smtClean="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ha kétséget kizáróan bizonyítja, hogy a kivitelezési dokumentáció a településképi követelményeket figyelembe vette. </a:t>
            </a:r>
          </a:p>
          <a:p>
            <a:r>
              <a:rPr lang="hu-HU" sz="2800" b="1" dirty="0" smtClean="0">
                <a:latin typeface="Times New Roman" panose="02020603050405020304" pitchFamily="18" charset="0"/>
                <a:cs typeface="Times New Roman" panose="02020603050405020304" pitchFamily="18" charset="0"/>
              </a:rPr>
              <a:t>a kivitelező</a:t>
            </a:r>
            <a:r>
              <a:rPr lang="hu-HU" sz="2800" dirty="0" smtClean="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ha kétséget kizáróan bizonyítja, hogy a részére átadott kivitelezési dokumentációban foglaltak szerint járt el. </a:t>
            </a:r>
          </a:p>
          <a:p>
            <a:r>
              <a:rPr lang="hu-HU" sz="2800" b="1" dirty="0" smtClean="0">
                <a:latin typeface="Times New Roman" panose="02020603050405020304" pitchFamily="18" charset="0"/>
                <a:cs typeface="Times New Roman" panose="02020603050405020304" pitchFamily="18" charset="0"/>
              </a:rPr>
              <a:t>az építtető</a:t>
            </a:r>
            <a:r>
              <a:rPr lang="hu-HU" sz="2800" dirty="0" smtClean="0">
                <a:latin typeface="Times New Roman" panose="02020603050405020304" pitchFamily="18" charset="0"/>
                <a:cs typeface="Times New Roman" panose="02020603050405020304" pitchFamily="18" charset="0"/>
              </a:rPr>
              <a:t>, </a:t>
            </a:r>
            <a:r>
              <a:rPr lang="hu-HU" sz="2800" dirty="0">
                <a:latin typeface="Times New Roman" panose="02020603050405020304" pitchFamily="18" charset="0"/>
                <a:cs typeface="Times New Roman" panose="02020603050405020304" pitchFamily="18" charset="0"/>
              </a:rPr>
              <a:t>ha kétséget kizáróan bizonyítja, hogy a felelősség a tervezőt vagy a kivitelezőt terheli</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46388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116632"/>
            <a:ext cx="8928992" cy="720080"/>
          </a:xfrm>
        </p:spPr>
        <p:txBody>
          <a:bodyPr>
            <a:noAutofit/>
          </a:bodyPr>
          <a:lstStyle/>
          <a:p>
            <a:r>
              <a:rPr lang="hu-HU" sz="4400" b="1" dirty="0" smtClean="0">
                <a:solidFill>
                  <a:schemeClr val="tx1"/>
                </a:solidFill>
                <a:latin typeface="Times New Roman" panose="02020603050405020304" pitchFamily="18" charset="0"/>
                <a:cs typeface="Times New Roman" panose="02020603050405020304" pitchFamily="18" charset="0"/>
              </a:rPr>
              <a:t>birtokbavétel </a:t>
            </a:r>
            <a:r>
              <a:rPr lang="hu-HU" sz="4400" b="1" dirty="0">
                <a:solidFill>
                  <a:schemeClr val="tx1"/>
                </a:solidFill>
                <a:latin typeface="Times New Roman" panose="02020603050405020304" pitchFamily="18" charset="0"/>
                <a:cs typeface="Times New Roman" panose="02020603050405020304" pitchFamily="18" charset="0"/>
              </a:rPr>
              <a:t>és </a:t>
            </a:r>
            <a:r>
              <a:rPr lang="hu-HU" sz="4400" b="1" dirty="0" smtClean="0">
                <a:solidFill>
                  <a:schemeClr val="tx1"/>
                </a:solidFill>
                <a:latin typeface="Times New Roman" panose="02020603050405020304" pitchFamily="18" charset="0"/>
                <a:cs typeface="Times New Roman" panose="02020603050405020304" pitchFamily="18" charset="0"/>
              </a:rPr>
              <a:t>visszaadás</a:t>
            </a:r>
            <a:endParaRPr lang="hu-HU" sz="4400" dirty="0">
              <a:solidFill>
                <a:schemeClr val="tx1"/>
              </a:solidFill>
            </a:endParaRPr>
          </a:p>
        </p:txBody>
      </p:sp>
      <p:sp>
        <p:nvSpPr>
          <p:cNvPr id="3" name="Tartalom helye 2"/>
          <p:cNvSpPr>
            <a:spLocks noGrp="1"/>
          </p:cNvSpPr>
          <p:nvPr>
            <p:ph idx="1"/>
          </p:nvPr>
        </p:nvSpPr>
        <p:spPr>
          <a:xfrm>
            <a:off x="251520" y="908720"/>
            <a:ext cx="8712968" cy="5760640"/>
          </a:xfrm>
        </p:spPr>
        <p:txBody>
          <a:bodyPr>
            <a:normAutofit fontScale="92500"/>
          </a:bodyPr>
          <a:lstStyle/>
          <a:p>
            <a:pPr marL="0" indent="0">
              <a:buNone/>
            </a:pPr>
            <a:r>
              <a:rPr lang="hu-HU" sz="3500" b="1" i="1" dirty="0">
                <a:latin typeface="Times New Roman" panose="02020603050405020304" pitchFamily="18" charset="0"/>
                <a:cs typeface="Times New Roman" panose="02020603050405020304" pitchFamily="18" charset="0"/>
              </a:rPr>
              <a:t>Építési munkaterület</a:t>
            </a:r>
            <a:r>
              <a:rPr lang="hu-HU" sz="3500" i="1" dirty="0">
                <a:latin typeface="Times New Roman" panose="02020603050405020304" pitchFamily="18" charset="0"/>
                <a:cs typeface="Times New Roman" panose="02020603050405020304" pitchFamily="18" charset="0"/>
              </a:rPr>
              <a:t>: </a:t>
            </a:r>
            <a:r>
              <a:rPr lang="hu-HU" sz="3500" u="sng" dirty="0">
                <a:latin typeface="Times New Roman" panose="02020603050405020304" pitchFamily="18" charset="0"/>
                <a:cs typeface="Times New Roman" panose="02020603050405020304" pitchFamily="18" charset="0"/>
              </a:rPr>
              <a:t>az építőipari kivitelezési tevékenység végzésének </a:t>
            </a:r>
            <a:r>
              <a:rPr lang="hu-HU" sz="3500" dirty="0">
                <a:latin typeface="Times New Roman" panose="02020603050405020304" pitchFamily="18" charset="0"/>
                <a:cs typeface="Times New Roman" panose="02020603050405020304" pitchFamily="18" charset="0"/>
              </a:rPr>
              <a:t>az építtető által a fővállalkozó kivitelezőnek, alvállalkozói szerződés esetén a megrendelő vállalkozó kivitelező által az alvállalkozónak </a:t>
            </a:r>
            <a:r>
              <a:rPr lang="hu-HU" sz="3500" u="sng" dirty="0">
                <a:latin typeface="Times New Roman" panose="02020603050405020304" pitchFamily="18" charset="0"/>
                <a:cs typeface="Times New Roman" panose="02020603050405020304" pitchFamily="18" charset="0"/>
              </a:rPr>
              <a:t>átadott helye</a:t>
            </a:r>
            <a:r>
              <a:rPr lang="hu-HU" sz="3500" dirty="0">
                <a:latin typeface="Times New Roman" panose="02020603050405020304" pitchFamily="18" charset="0"/>
                <a:cs typeface="Times New Roman" panose="02020603050405020304" pitchFamily="18" charset="0"/>
              </a:rPr>
              <a:t>; ennek minősül a munkaszervezéssel összefüggő felvonulási, előkészítési, valamint a tevékenység végzéséhez szükséges építési anyagok, gépek, szerkezetek, szerelvények és felvonulási épületek elhelyezésére és az előkészítő technológiai munkafolyamatok elvégzésére szolgáló terület is</a:t>
            </a:r>
            <a:r>
              <a:rPr lang="hu-HU" sz="3500" dirty="0" smtClean="0">
                <a:latin typeface="Times New Roman" panose="02020603050405020304" pitchFamily="18" charset="0"/>
                <a:cs typeface="Times New Roman" panose="02020603050405020304" pitchFamily="18" charset="0"/>
              </a:rPr>
              <a:t>,</a:t>
            </a:r>
            <a:endParaRPr lang="hu-HU"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03499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332656"/>
            <a:ext cx="8640960" cy="6264696"/>
          </a:xfrm>
        </p:spPr>
        <p:txBody>
          <a:bodyPr>
            <a:normAutofit fontScale="92500" lnSpcReduction="10000"/>
          </a:bodyPr>
          <a:lstStyle/>
          <a:p>
            <a:pPr marL="0" indent="0">
              <a:buNone/>
            </a:pPr>
            <a:r>
              <a:rPr lang="hu-HU" sz="4000" b="1" dirty="0" smtClean="0">
                <a:latin typeface="Times New Roman" panose="02020603050405020304" pitchFamily="18" charset="0"/>
                <a:cs typeface="Times New Roman" panose="02020603050405020304" pitchFamily="18" charset="0"/>
              </a:rPr>
              <a:t>Birtokbaadás - birtokbavétel</a:t>
            </a:r>
            <a:endParaRPr lang="hu-HU" sz="4000" dirty="0">
              <a:latin typeface="Times New Roman" panose="02020603050405020304" pitchFamily="18" charset="0"/>
              <a:cs typeface="Times New Roman" panose="02020603050405020304" pitchFamily="18" charset="0"/>
            </a:endParaRPr>
          </a:p>
          <a:p>
            <a:pPr marL="0" indent="0">
              <a:buNone/>
            </a:pPr>
            <a:r>
              <a:rPr lang="hu-HU" sz="3600" dirty="0" smtClean="0">
                <a:latin typeface="Times New Roman" panose="02020603050405020304" pitchFamily="18" charset="0"/>
                <a:cs typeface="Times New Roman" panose="02020603050405020304" pitchFamily="18" charset="0"/>
              </a:rPr>
              <a:t>Az </a:t>
            </a:r>
            <a:r>
              <a:rPr lang="hu-HU" sz="3600" dirty="0">
                <a:latin typeface="Times New Roman" panose="02020603050405020304" pitchFamily="18" charset="0"/>
                <a:cs typeface="Times New Roman" panose="02020603050405020304" pitchFamily="18" charset="0"/>
              </a:rPr>
              <a:t>építőipari kivitelezési tevékenység megkezdésekor </a:t>
            </a:r>
            <a:r>
              <a:rPr lang="hu-HU" sz="3600" b="1" dirty="0">
                <a:latin typeface="Times New Roman" panose="02020603050405020304" pitchFamily="18" charset="0"/>
                <a:cs typeface="Times New Roman" panose="02020603050405020304" pitchFamily="18" charset="0"/>
              </a:rPr>
              <a:t>az építtető </a:t>
            </a:r>
            <a:r>
              <a:rPr lang="hu-HU" sz="3600" dirty="0">
                <a:latin typeface="Times New Roman" panose="02020603050405020304" pitchFamily="18" charset="0"/>
                <a:cs typeface="Times New Roman" panose="02020603050405020304" pitchFamily="18" charset="0"/>
              </a:rPr>
              <a:t>az építési munkaterületet a szerződés szerint az e-építési napló alkalmazási felületén átadja </a:t>
            </a:r>
            <a:r>
              <a:rPr lang="hu-HU" sz="3600" b="1" dirty="0">
                <a:latin typeface="Times New Roman" panose="02020603050405020304" pitchFamily="18" charset="0"/>
                <a:cs typeface="Times New Roman" panose="02020603050405020304" pitchFamily="18" charset="0"/>
              </a:rPr>
              <a:t>a fővállalkozó kivitelező részére.</a:t>
            </a:r>
            <a:r>
              <a:rPr lang="hu-HU" sz="3600" dirty="0">
                <a:latin typeface="Times New Roman" panose="02020603050405020304" pitchFamily="18" charset="0"/>
                <a:cs typeface="Times New Roman" panose="02020603050405020304" pitchFamily="18" charset="0"/>
              </a:rPr>
              <a:t> (Az alvállalkozó kivitelező részére az építési területet a megrendelő vállalkozó kivitelező adja át) </a:t>
            </a:r>
          </a:p>
          <a:p>
            <a:pPr marL="0" indent="0">
              <a:buNone/>
            </a:pPr>
            <a:r>
              <a:rPr lang="hu-HU" sz="3600" dirty="0">
                <a:latin typeface="Times New Roman" panose="02020603050405020304" pitchFamily="18" charset="0"/>
                <a:cs typeface="Times New Roman" panose="02020603050405020304" pitchFamily="18" charset="0"/>
              </a:rPr>
              <a:t>Az e-főnapló megnyitottá válik, miután a vállalkozó kivitelező a munkaterület átadását elfogadta, </a:t>
            </a:r>
            <a:r>
              <a:rPr lang="hu-HU" sz="3600" u="sng" dirty="0">
                <a:latin typeface="Times New Roman" panose="02020603050405020304" pitchFamily="18" charset="0"/>
                <a:cs typeface="Times New Roman" panose="02020603050405020304" pitchFamily="18" charset="0"/>
              </a:rPr>
              <a:t>ezt követően lehet a helyszínen az építési munkavégzést elkezdeni</a:t>
            </a:r>
            <a:r>
              <a:rPr lang="hu-HU"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982113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251520" y="260648"/>
            <a:ext cx="8712968" cy="6480720"/>
          </a:xfrm>
        </p:spPr>
        <p:txBody>
          <a:bodyPr>
            <a:normAutofit/>
          </a:bodyPr>
          <a:lstStyle/>
          <a:p>
            <a:pPr marL="0" indent="0">
              <a:buNone/>
            </a:pPr>
            <a:r>
              <a:rPr lang="hu-HU" sz="3200" b="1" dirty="0">
                <a:latin typeface="Times New Roman" panose="02020603050405020304" pitchFamily="18" charset="0"/>
                <a:cs typeface="Times New Roman" panose="02020603050405020304" pitchFamily="18" charset="0"/>
              </a:rPr>
              <a:t>A Ptk. </a:t>
            </a:r>
            <a:r>
              <a:rPr lang="hu-HU" sz="3200" b="1" dirty="0" smtClean="0">
                <a:latin typeface="Times New Roman" panose="02020603050405020304" pitchFamily="18" charset="0"/>
                <a:cs typeface="Times New Roman" panose="02020603050405020304" pitchFamily="18" charset="0"/>
              </a:rPr>
              <a:t>szerint </a:t>
            </a:r>
            <a:r>
              <a:rPr lang="hu-HU" sz="3200" b="1" dirty="0">
                <a:latin typeface="Times New Roman" panose="02020603050405020304" pitchFamily="18" charset="0"/>
                <a:cs typeface="Times New Roman" panose="02020603050405020304" pitchFamily="18" charset="0"/>
              </a:rPr>
              <a:t>a birtokot megszerzi, aki a dolgot magához veszi, vagy akinek az más módon hatalmába kerül (birtokos).</a:t>
            </a:r>
          </a:p>
          <a:p>
            <a:pPr marL="0" indent="0">
              <a:buNone/>
            </a:pPr>
            <a:r>
              <a:rPr lang="hu-HU" sz="3200" b="1" dirty="0" smtClean="0">
                <a:latin typeface="Times New Roman" panose="02020603050405020304" pitchFamily="18" charset="0"/>
                <a:cs typeface="Times New Roman" panose="02020603050405020304" pitchFamily="18" charset="0"/>
              </a:rPr>
              <a:t>A vállalkozó </a:t>
            </a:r>
            <a:r>
              <a:rPr lang="hu-HU" sz="3200" b="1" dirty="0">
                <a:latin typeface="Times New Roman" panose="02020603050405020304" pitchFamily="18" charset="0"/>
                <a:cs typeface="Times New Roman" panose="02020603050405020304" pitchFamily="18" charset="0"/>
              </a:rPr>
              <a:t>kivitelező </a:t>
            </a:r>
            <a:r>
              <a:rPr lang="hu-HU" sz="3200" b="1" dirty="0" smtClean="0">
                <a:latin typeface="Times New Roman" panose="02020603050405020304" pitchFamily="18" charset="0"/>
                <a:cs typeface="Times New Roman" panose="02020603050405020304" pitchFamily="18" charset="0"/>
              </a:rPr>
              <a:t>polgári </a:t>
            </a:r>
            <a:r>
              <a:rPr lang="hu-HU" sz="3200" b="1" dirty="0">
                <a:latin typeface="Times New Roman" panose="02020603050405020304" pitchFamily="18" charset="0"/>
                <a:cs typeface="Times New Roman" panose="02020603050405020304" pitchFamily="18" charset="0"/>
              </a:rPr>
              <a:t>jogi értelemben a terület birtokosává válik</a:t>
            </a:r>
            <a:r>
              <a:rPr lang="hu-HU" sz="3200" b="1" dirty="0" smtClean="0">
                <a:latin typeface="Times New Roman" panose="02020603050405020304" pitchFamily="18" charset="0"/>
                <a:cs typeface="Times New Roman" panose="02020603050405020304" pitchFamily="18" charset="0"/>
              </a:rPr>
              <a:t>. </a:t>
            </a:r>
          </a:p>
          <a:p>
            <a:pPr marL="0" indent="0">
              <a:buNone/>
            </a:pPr>
            <a:r>
              <a:rPr lang="hu-HU" sz="3200" b="1" dirty="0" smtClean="0">
                <a:latin typeface="Times New Roman" panose="02020603050405020304" pitchFamily="18" charset="0"/>
                <a:cs typeface="Times New Roman" panose="02020603050405020304" pitchFamily="18" charset="0"/>
              </a:rPr>
              <a:t>Ettől az időponttól fogva </a:t>
            </a:r>
            <a:r>
              <a:rPr lang="hu-HU" sz="3200" b="1" u="sng" dirty="0" smtClean="0">
                <a:latin typeface="Times New Roman" panose="02020603050405020304" pitchFamily="18" charset="0"/>
                <a:cs typeface="Times New Roman" panose="02020603050405020304" pitchFamily="18" charset="0"/>
              </a:rPr>
              <a:t>a vállalkozó kivitelezőt</a:t>
            </a:r>
            <a:r>
              <a:rPr lang="hu-HU" sz="3200" b="1" dirty="0" smtClean="0">
                <a:latin typeface="Times New Roman" panose="02020603050405020304" pitchFamily="18" charset="0"/>
                <a:cs typeface="Times New Roman" panose="02020603050405020304" pitchFamily="18" charset="0"/>
              </a:rPr>
              <a:t>, mint birtokost, ha a birtokától jogalap nélkül megfosztják, vagy birtoklásában zavarják, </a:t>
            </a:r>
            <a:r>
              <a:rPr lang="hu-HU" sz="3200" b="1" u="sng" dirty="0" smtClean="0">
                <a:latin typeface="Times New Roman" panose="02020603050405020304" pitchFamily="18" charset="0"/>
                <a:cs typeface="Times New Roman" panose="02020603050405020304" pitchFamily="18" charset="0"/>
              </a:rPr>
              <a:t>birtokvédelem illeti meg</a:t>
            </a:r>
            <a:r>
              <a:rPr lang="hu-HU" sz="3200" b="1" dirty="0">
                <a:latin typeface="Times New Roman" panose="02020603050405020304" pitchFamily="18" charset="0"/>
                <a:cs typeface="Times New Roman" panose="02020603050405020304" pitchFamily="18" charset="0"/>
              </a:rPr>
              <a:t> </a:t>
            </a:r>
            <a:r>
              <a:rPr lang="hu-HU" sz="3200" b="1" dirty="0" smtClean="0">
                <a:latin typeface="Times New Roman" panose="02020603050405020304" pitchFamily="18" charset="0"/>
                <a:cs typeface="Times New Roman" panose="02020603050405020304" pitchFamily="18" charset="0"/>
              </a:rPr>
              <a:t>az építési tevékenység befejezéséig és ezt követően az építési munkaterület visszaadásáig</a:t>
            </a:r>
            <a:r>
              <a:rPr lang="hu-HU" sz="3200" dirty="0" smtClean="0">
                <a:latin typeface="Times New Roman" panose="02020603050405020304" pitchFamily="18" charset="0"/>
                <a:cs typeface="Times New Roman" panose="02020603050405020304" pitchFamily="18" charset="0"/>
              </a:rPr>
              <a:t>.</a:t>
            </a:r>
            <a:endParaRPr lang="hu-HU" sz="3200" b="1" dirty="0" smtClean="0">
              <a:latin typeface="Times New Roman" panose="02020603050405020304" pitchFamily="18" charset="0"/>
              <a:cs typeface="Times New Roman" panose="02020603050405020304" pitchFamily="18" charset="0"/>
            </a:endParaRPr>
          </a:p>
          <a:p>
            <a:pPr marL="0" indent="0">
              <a:buNone/>
            </a:pPr>
            <a:endParaRPr lang="hu-HU" sz="3600" b="1" dirty="0">
              <a:latin typeface="Times New Roman" panose="02020603050405020304" pitchFamily="18" charset="0"/>
              <a:cs typeface="Times New Roman" panose="02020603050405020304" pitchFamily="18" charset="0"/>
            </a:endParaRPr>
          </a:p>
          <a:p>
            <a:endParaRPr lang="hu-HU" dirty="0"/>
          </a:p>
        </p:txBody>
      </p:sp>
    </p:spTree>
    <p:extLst>
      <p:ext uri="{BB962C8B-B14F-4D97-AF65-F5344CB8AC3E}">
        <p14:creationId xmlns:p14="http://schemas.microsoft.com/office/powerpoint/2010/main" val="16116506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3528" y="260648"/>
            <a:ext cx="8610160" cy="6264696"/>
          </a:xfrm>
        </p:spPr>
        <p:txBody>
          <a:bodyPr>
            <a:normAutofit fontScale="85000" lnSpcReduction="20000"/>
          </a:bodyPr>
          <a:lstStyle/>
          <a:p>
            <a:pPr marL="0" indent="0">
              <a:buNone/>
            </a:pPr>
            <a:r>
              <a:rPr lang="hu-HU" sz="4200" b="1" dirty="0" smtClean="0">
                <a:latin typeface="Times New Roman" panose="02020603050405020304" pitchFamily="18" charset="0"/>
                <a:cs typeface="Times New Roman" panose="02020603050405020304" pitchFamily="18" charset="0"/>
              </a:rPr>
              <a:t>Birtok visszaadása – birtok visszavétele</a:t>
            </a:r>
            <a:endParaRPr lang="hu-HU" sz="4200" dirty="0">
              <a:latin typeface="Times New Roman" panose="02020603050405020304" pitchFamily="18" charset="0"/>
              <a:cs typeface="Times New Roman" panose="02020603050405020304" pitchFamily="18" charset="0"/>
            </a:endParaRPr>
          </a:p>
          <a:p>
            <a:pPr>
              <a:buClr>
                <a:srgbClr val="FF0000"/>
              </a:buClr>
            </a:pPr>
            <a:r>
              <a:rPr lang="hu-HU" sz="3600" dirty="0" smtClean="0">
                <a:latin typeface="Times New Roman" panose="02020603050405020304" pitchFamily="18" charset="0"/>
                <a:cs typeface="Times New Roman" panose="02020603050405020304" pitchFamily="18" charset="0"/>
              </a:rPr>
              <a:t>a </a:t>
            </a:r>
            <a:r>
              <a:rPr lang="hu-HU" sz="3600" dirty="0">
                <a:latin typeface="Times New Roman" panose="02020603050405020304" pitchFamily="18" charset="0"/>
                <a:cs typeface="Times New Roman" panose="02020603050405020304" pitchFamily="18" charset="0"/>
              </a:rPr>
              <a:t>műszaki átadás-átvételi eljáráson felmerült </a:t>
            </a:r>
            <a:r>
              <a:rPr lang="hu-HU" sz="3600" dirty="0" smtClean="0">
                <a:latin typeface="Times New Roman" panose="02020603050405020304" pitchFamily="18" charset="0"/>
                <a:cs typeface="Times New Roman" panose="02020603050405020304" pitchFamily="18" charset="0"/>
              </a:rPr>
              <a:t>hibák</a:t>
            </a:r>
            <a:r>
              <a:rPr lang="hu-HU" sz="3600" dirty="0">
                <a:latin typeface="Times New Roman" panose="02020603050405020304" pitchFamily="18" charset="0"/>
                <a:cs typeface="Times New Roman" panose="02020603050405020304" pitchFamily="18" charset="0"/>
              </a:rPr>
              <a:t>, hiányosságok kijavítását, </a:t>
            </a:r>
            <a:endParaRPr lang="hu-HU" sz="3600" dirty="0" smtClean="0">
              <a:latin typeface="Times New Roman" panose="02020603050405020304" pitchFamily="18" charset="0"/>
              <a:cs typeface="Times New Roman" panose="02020603050405020304" pitchFamily="18" charset="0"/>
            </a:endParaRPr>
          </a:p>
          <a:p>
            <a:pPr>
              <a:buClr>
                <a:srgbClr val="FF0000"/>
              </a:buClr>
            </a:pPr>
            <a:r>
              <a:rPr lang="hu-HU" sz="3600" dirty="0" smtClean="0">
                <a:latin typeface="Times New Roman" panose="02020603050405020304" pitchFamily="18" charset="0"/>
                <a:cs typeface="Times New Roman" panose="02020603050405020304" pitchFamily="18" charset="0"/>
              </a:rPr>
              <a:t>a teljesítésigazolás </a:t>
            </a:r>
            <a:r>
              <a:rPr lang="hu-HU" sz="3600" dirty="0">
                <a:latin typeface="Times New Roman" panose="02020603050405020304" pitchFamily="18" charset="0"/>
                <a:cs typeface="Times New Roman" panose="02020603050405020304" pitchFamily="18" charset="0"/>
              </a:rPr>
              <a:t>kiadását, </a:t>
            </a:r>
            <a:r>
              <a:rPr lang="hu-HU" sz="3600" dirty="0" smtClean="0">
                <a:latin typeface="Times New Roman" panose="02020603050405020304" pitchFamily="18" charset="0"/>
                <a:cs typeface="Times New Roman" panose="02020603050405020304" pitchFamily="18" charset="0"/>
              </a:rPr>
              <a:t>továbbá</a:t>
            </a:r>
          </a:p>
          <a:p>
            <a:pPr>
              <a:buClr>
                <a:srgbClr val="FF0000"/>
              </a:buClr>
            </a:pPr>
            <a:r>
              <a:rPr lang="hu-HU" sz="3600" dirty="0" smtClean="0">
                <a:latin typeface="Times New Roman" panose="02020603050405020304" pitchFamily="18" charset="0"/>
                <a:cs typeface="Times New Roman" panose="02020603050405020304" pitchFamily="18" charset="0"/>
              </a:rPr>
              <a:t> </a:t>
            </a:r>
            <a:r>
              <a:rPr lang="hu-HU" sz="3600" dirty="0">
                <a:latin typeface="Times New Roman" panose="02020603050405020304" pitchFamily="18" charset="0"/>
                <a:cs typeface="Times New Roman" panose="02020603050405020304" pitchFamily="18" charset="0"/>
              </a:rPr>
              <a:t>a teljesítésigazolás alapján kiállított számla ellenértékének kézhezvételét </a:t>
            </a:r>
            <a:endParaRPr lang="hu-HU" sz="3600" dirty="0" smtClean="0">
              <a:latin typeface="Times New Roman" panose="02020603050405020304" pitchFamily="18" charset="0"/>
              <a:cs typeface="Times New Roman" panose="02020603050405020304" pitchFamily="18" charset="0"/>
            </a:endParaRPr>
          </a:p>
          <a:p>
            <a:pPr marL="0" indent="0">
              <a:buNone/>
            </a:pPr>
            <a:r>
              <a:rPr lang="hu-HU" sz="3600" dirty="0" smtClean="0">
                <a:latin typeface="Times New Roman" panose="02020603050405020304" pitchFamily="18" charset="0"/>
                <a:cs typeface="Times New Roman" panose="02020603050405020304" pitchFamily="18" charset="0"/>
              </a:rPr>
              <a:t>követően </a:t>
            </a:r>
            <a:r>
              <a:rPr lang="hu-HU" sz="3600" dirty="0">
                <a:latin typeface="Times New Roman" panose="02020603050405020304" pitchFamily="18" charset="0"/>
                <a:cs typeface="Times New Roman" panose="02020603050405020304" pitchFamily="18" charset="0"/>
              </a:rPr>
              <a:t>a fővállalkozó kivitelező átadja az építtetőnek az építési </a:t>
            </a:r>
            <a:r>
              <a:rPr lang="hu-HU" sz="3600" dirty="0" smtClean="0">
                <a:latin typeface="Times New Roman" panose="02020603050405020304" pitchFamily="18" charset="0"/>
                <a:cs typeface="Times New Roman" panose="02020603050405020304" pitchFamily="18" charset="0"/>
              </a:rPr>
              <a:t>munkaterületet.</a:t>
            </a:r>
          </a:p>
          <a:p>
            <a:pPr marL="0" indent="0">
              <a:buNone/>
            </a:pPr>
            <a:r>
              <a:rPr lang="hu-HU" sz="3600" dirty="0" smtClean="0">
                <a:latin typeface="Times New Roman" panose="02020603050405020304" pitchFamily="18" charset="0"/>
                <a:cs typeface="Times New Roman" panose="02020603050405020304" pitchFamily="18" charset="0"/>
              </a:rPr>
              <a:t>Ha </a:t>
            </a:r>
            <a:r>
              <a:rPr lang="hu-HU" sz="3600" dirty="0">
                <a:latin typeface="Times New Roman" panose="02020603050405020304" pitchFamily="18" charset="0"/>
                <a:cs typeface="Times New Roman" panose="02020603050405020304" pitchFamily="18" charset="0"/>
              </a:rPr>
              <a:t>az építtető és a fővállalkozó kivitelező közötti </a:t>
            </a:r>
            <a:r>
              <a:rPr lang="hu-HU" sz="3600" b="1" dirty="0">
                <a:solidFill>
                  <a:srgbClr val="FF0000"/>
                </a:solidFill>
                <a:latin typeface="Times New Roman" panose="02020603050405020304" pitchFamily="18" charset="0"/>
                <a:cs typeface="Times New Roman" panose="02020603050405020304" pitchFamily="18" charset="0"/>
              </a:rPr>
              <a:t>vita miatt nem történik meg </a:t>
            </a:r>
            <a:r>
              <a:rPr lang="hu-HU" sz="3600" dirty="0">
                <a:latin typeface="Times New Roman" panose="02020603050405020304" pitchFamily="18" charset="0"/>
                <a:cs typeface="Times New Roman" panose="02020603050405020304" pitchFamily="18" charset="0"/>
              </a:rPr>
              <a:t>az építési munkaterület visszaadása, a vitarendezés érdekében a fővállalkozó kivitelező vitarendezési eljárást vagy szakértői szervezet szakvéleményének kiadását (</a:t>
            </a:r>
            <a:r>
              <a:rPr lang="hu-HU" sz="3600" b="1" dirty="0">
                <a:latin typeface="Times New Roman" panose="02020603050405020304" pitchFamily="18" charset="0"/>
                <a:cs typeface="Times New Roman" panose="02020603050405020304" pitchFamily="18" charset="0"/>
              </a:rPr>
              <a:t>TSZSZ</a:t>
            </a:r>
            <a:r>
              <a:rPr lang="hu-HU" sz="3600" dirty="0">
                <a:latin typeface="Times New Roman" panose="02020603050405020304" pitchFamily="18" charset="0"/>
                <a:cs typeface="Times New Roman" panose="02020603050405020304" pitchFamily="18" charset="0"/>
              </a:rPr>
              <a:t>) kezdeményezheti</a:t>
            </a:r>
            <a:r>
              <a:rPr lang="hu-HU" sz="3600" dirty="0" smtClean="0">
                <a:latin typeface="Times New Roman" panose="02020603050405020304" pitchFamily="18" charset="0"/>
                <a:cs typeface="Times New Roman" panose="02020603050405020304" pitchFamily="18" charset="0"/>
              </a:rPr>
              <a:t>.</a:t>
            </a:r>
            <a:endParaRPr lang="hu-H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9919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88640"/>
            <a:ext cx="8229600" cy="576064"/>
          </a:xfrm>
        </p:spPr>
        <p:txBody>
          <a:bodyPr>
            <a:noAutofit/>
          </a:bodyPr>
          <a:lstStyle/>
          <a:p>
            <a:r>
              <a:rPr lang="hu-HU" sz="4000" b="1" dirty="0" smtClean="0">
                <a:solidFill>
                  <a:schemeClr val="tx1"/>
                </a:solidFill>
                <a:latin typeface="Times New Roman" panose="02020603050405020304" pitchFamily="18" charset="0"/>
                <a:cs typeface="Times New Roman" panose="02020603050405020304" pitchFamily="18" charset="0"/>
              </a:rPr>
              <a:t>Fogalmak</a:t>
            </a:r>
            <a:endParaRPr lang="hu-HU" sz="4000" b="1"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51520" y="836712"/>
            <a:ext cx="8568952" cy="5832648"/>
          </a:xfrm>
          <a:noFill/>
        </p:spPr>
        <p:txBody>
          <a:bodyPr>
            <a:normAutofit fontScale="92500"/>
          </a:bodyPr>
          <a:lstStyle/>
          <a:p>
            <a:pPr marL="0" indent="0">
              <a:buNone/>
            </a:pPr>
            <a:r>
              <a:rPr lang="hu-HU" sz="4000" b="1" dirty="0" smtClean="0">
                <a:latin typeface="Times New Roman" panose="02020603050405020304" pitchFamily="18" charset="0"/>
                <a:cs typeface="Times New Roman" panose="02020603050405020304" pitchFamily="18" charset="0"/>
              </a:rPr>
              <a:t>Építési szakmunka</a:t>
            </a:r>
            <a:r>
              <a:rPr lang="hu-HU" sz="4000" dirty="0" smtClean="0">
                <a:latin typeface="Times New Roman" panose="02020603050405020304" pitchFamily="18" charset="0"/>
                <a:cs typeface="Times New Roman" panose="02020603050405020304" pitchFamily="18" charset="0"/>
              </a:rPr>
              <a:t> </a:t>
            </a:r>
          </a:p>
          <a:p>
            <a:pPr marL="0" indent="0">
              <a:buNone/>
            </a:pPr>
            <a:r>
              <a:rPr lang="hu-HU" sz="4000" dirty="0" smtClean="0">
                <a:latin typeface="Times New Roman" panose="02020603050405020304" pitchFamily="18" charset="0"/>
                <a:cs typeface="Times New Roman" panose="02020603050405020304" pitchFamily="18" charset="0"/>
              </a:rPr>
              <a:t>szakirányú </a:t>
            </a:r>
            <a:r>
              <a:rPr lang="hu-HU" sz="4000" dirty="0">
                <a:latin typeface="Times New Roman" panose="02020603050405020304" pitchFamily="18" charset="0"/>
                <a:cs typeface="Times New Roman" panose="02020603050405020304" pitchFamily="18" charset="0"/>
              </a:rPr>
              <a:t>képesítéssel, jogszabály alapján végezhető </a:t>
            </a:r>
            <a:r>
              <a:rPr lang="hu-HU" sz="4000" b="1" dirty="0">
                <a:solidFill>
                  <a:srgbClr val="FF0000"/>
                </a:solidFill>
                <a:latin typeface="Times New Roman" panose="02020603050405020304" pitchFamily="18" charset="0"/>
                <a:cs typeface="Times New Roman" panose="02020603050405020304" pitchFamily="18" charset="0"/>
              </a:rPr>
              <a:t>építési-szerelési munka</a:t>
            </a:r>
            <a:r>
              <a:rPr lang="hu-HU" sz="4000" b="1" dirty="0">
                <a:solidFill>
                  <a:srgbClr val="FF0000"/>
                </a:solidFill>
              </a:rPr>
              <a:t>,</a:t>
            </a:r>
          </a:p>
          <a:p>
            <a:pPr marL="640080" lvl="2" indent="0">
              <a:buNone/>
            </a:pPr>
            <a:r>
              <a:rPr lang="hu-HU" sz="3400" b="1" i="1" dirty="0" smtClean="0">
                <a:solidFill>
                  <a:srgbClr val="FF0000"/>
                </a:solidFill>
                <a:latin typeface="Times New Roman" panose="02020603050405020304" pitchFamily="18" charset="0"/>
                <a:cs typeface="Times New Roman" panose="02020603050405020304" pitchFamily="18" charset="0"/>
              </a:rPr>
              <a:t>Építési-szerelési </a:t>
            </a:r>
            <a:r>
              <a:rPr lang="hu-HU" sz="3400" b="1" i="1" dirty="0">
                <a:solidFill>
                  <a:srgbClr val="FF0000"/>
                </a:solidFill>
                <a:latin typeface="Times New Roman" panose="02020603050405020304" pitchFamily="18" charset="0"/>
                <a:cs typeface="Times New Roman" panose="02020603050405020304" pitchFamily="18" charset="0"/>
              </a:rPr>
              <a:t>munka</a:t>
            </a:r>
            <a:r>
              <a:rPr lang="hu-HU" sz="3400" i="1" dirty="0">
                <a:latin typeface="Times New Roman" panose="02020603050405020304" pitchFamily="18" charset="0"/>
                <a:cs typeface="Times New Roman" panose="02020603050405020304" pitchFamily="18" charset="0"/>
              </a:rPr>
              <a:t>: </a:t>
            </a:r>
            <a:r>
              <a:rPr lang="hu-HU" sz="3400" dirty="0">
                <a:latin typeface="Times New Roman" panose="02020603050405020304" pitchFamily="18" charset="0"/>
                <a:cs typeface="Times New Roman" panose="02020603050405020304" pitchFamily="18" charset="0"/>
              </a:rPr>
              <a:t>az </a:t>
            </a:r>
            <a:r>
              <a:rPr lang="hu-HU" sz="3400" i="1" dirty="0">
                <a:latin typeface="Times New Roman" panose="02020603050405020304" pitchFamily="18" charset="0"/>
                <a:cs typeface="Times New Roman" panose="02020603050405020304" pitchFamily="18" charset="0"/>
              </a:rPr>
              <a:t>építési tevékenység</a:t>
            </a:r>
            <a:r>
              <a:rPr lang="hu-HU" sz="3400" dirty="0">
                <a:latin typeface="Times New Roman" panose="02020603050405020304" pitchFamily="18" charset="0"/>
                <a:cs typeface="Times New Roman" panose="02020603050405020304" pitchFamily="18" charset="0"/>
              </a:rPr>
              <a:t> végzésére irányuló szakági munka,</a:t>
            </a:r>
          </a:p>
          <a:p>
            <a:pPr marL="0" indent="0">
              <a:buNone/>
            </a:pPr>
            <a:r>
              <a:rPr lang="hu-HU" sz="3600" b="1" dirty="0" smtClean="0">
                <a:latin typeface="Times New Roman" panose="02020603050405020304" pitchFamily="18" charset="0"/>
                <a:cs typeface="Times New Roman" panose="02020603050405020304" pitchFamily="18" charset="0"/>
              </a:rPr>
              <a:t>Építőipari </a:t>
            </a:r>
            <a:r>
              <a:rPr lang="hu-HU" sz="3600" b="1" dirty="0">
                <a:latin typeface="Times New Roman" panose="02020603050405020304" pitchFamily="18" charset="0"/>
                <a:cs typeface="Times New Roman" panose="02020603050405020304" pitchFamily="18" charset="0"/>
              </a:rPr>
              <a:t>kivitelezési tevékenység</a:t>
            </a:r>
            <a:r>
              <a:rPr lang="hu-HU" sz="3600" dirty="0">
                <a:latin typeface="Times New Roman" panose="02020603050405020304" pitchFamily="18" charset="0"/>
                <a:cs typeface="Times New Roman" panose="02020603050405020304" pitchFamily="18" charset="0"/>
              </a:rPr>
              <a:t> </a:t>
            </a:r>
            <a:endParaRPr lang="hu-HU" sz="3600" dirty="0" smtClean="0">
              <a:latin typeface="Times New Roman" panose="02020603050405020304" pitchFamily="18" charset="0"/>
              <a:cs typeface="Times New Roman" panose="02020603050405020304" pitchFamily="18" charset="0"/>
            </a:endParaRPr>
          </a:p>
          <a:p>
            <a:pPr marL="0" indent="0">
              <a:buNone/>
            </a:pPr>
            <a:r>
              <a:rPr lang="hu-HU" dirty="0" smtClean="0">
                <a:latin typeface="Times New Roman" panose="02020603050405020304" pitchFamily="18" charset="0"/>
                <a:cs typeface="Times New Roman" panose="02020603050405020304" pitchFamily="18" charset="0"/>
              </a:rPr>
              <a:t>az </a:t>
            </a:r>
            <a:r>
              <a:rPr lang="hu-HU" dirty="0">
                <a:latin typeface="Times New Roman" panose="02020603050405020304" pitchFamily="18" charset="0"/>
                <a:cs typeface="Times New Roman" panose="02020603050405020304" pitchFamily="18" charset="0"/>
              </a:rPr>
              <a:t>építési beruházás megvalósítása keretében végzett </a:t>
            </a:r>
            <a:r>
              <a:rPr lang="hu-HU" b="1" dirty="0">
                <a:solidFill>
                  <a:srgbClr val="0070C0"/>
                </a:solidFill>
                <a:latin typeface="Times New Roman" panose="02020603050405020304" pitchFamily="18" charset="0"/>
                <a:cs typeface="Times New Roman" panose="02020603050405020304" pitchFamily="18" charset="0"/>
              </a:rPr>
              <a:t>építési tevékenységek </a:t>
            </a:r>
            <a:r>
              <a:rPr lang="hu-HU" dirty="0" smtClean="0">
                <a:latin typeface="Times New Roman" panose="02020603050405020304" pitchFamily="18" charset="0"/>
                <a:cs typeface="Times New Roman" panose="02020603050405020304" pitchFamily="18" charset="0"/>
              </a:rPr>
              <a:t>összessége</a:t>
            </a:r>
          </a:p>
          <a:p>
            <a:pPr marL="365760" lvl="1" indent="0">
              <a:buNone/>
            </a:pPr>
            <a:r>
              <a:rPr lang="hu-HU" sz="2500" b="1" i="1" dirty="0">
                <a:solidFill>
                  <a:srgbClr val="0070C0"/>
                </a:solidFill>
                <a:latin typeface="Times New Roman" panose="02020603050405020304" pitchFamily="18" charset="0"/>
                <a:cs typeface="Times New Roman" panose="02020603050405020304" pitchFamily="18" charset="0"/>
              </a:rPr>
              <a:t>Építési tevékenység</a:t>
            </a:r>
            <a:r>
              <a:rPr lang="hu-HU" i="1" dirty="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építmény, </a:t>
            </a:r>
            <a:r>
              <a:rPr lang="hu-HU" dirty="0" err="1">
                <a:latin typeface="Times New Roman" panose="02020603050405020304" pitchFamily="18" charset="0"/>
                <a:cs typeface="Times New Roman" panose="02020603050405020304" pitchFamily="18" charset="0"/>
              </a:rPr>
              <a:t>-rész</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-együttes</a:t>
            </a:r>
            <a:r>
              <a:rPr lang="hu-HU" dirty="0">
                <a:latin typeface="Times New Roman" panose="02020603050405020304" pitchFamily="18" charset="0"/>
                <a:cs typeface="Times New Roman" panose="02020603050405020304" pitchFamily="18" charset="0"/>
              </a:rPr>
              <a:t> építése, átalakítása, bővítése, felújítása, helyreállítása, korszerűsítése, karbantartása, javítása, lebontása, elmozdításához végzett </a:t>
            </a:r>
            <a:r>
              <a:rPr lang="hu-HU" b="1" dirty="0">
                <a:solidFill>
                  <a:srgbClr val="FF0000"/>
                </a:solidFill>
                <a:latin typeface="Times New Roman" panose="02020603050405020304" pitchFamily="18" charset="0"/>
                <a:cs typeface="Times New Roman" panose="02020603050405020304" pitchFamily="18" charset="0"/>
              </a:rPr>
              <a:t>építési-szerelési,</a:t>
            </a:r>
            <a:r>
              <a:rPr lang="hu-HU" dirty="0">
                <a:latin typeface="Times New Roman" panose="02020603050405020304" pitchFamily="18" charset="0"/>
                <a:cs typeface="Times New Roman" panose="02020603050405020304" pitchFamily="18" charset="0"/>
              </a:rPr>
              <a:t> bontási </a:t>
            </a:r>
            <a:r>
              <a:rPr lang="hu-HU" b="1" dirty="0">
                <a:solidFill>
                  <a:srgbClr val="FF0000"/>
                </a:solidFill>
                <a:latin typeface="Times New Roman" panose="02020603050405020304" pitchFamily="18" charset="0"/>
                <a:cs typeface="Times New Roman" panose="02020603050405020304" pitchFamily="18" charset="0"/>
              </a:rPr>
              <a:t>munka</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7225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rtalom helye 7"/>
          <p:cNvGraphicFramePr>
            <a:graphicFrameLocks noGrp="1"/>
          </p:cNvGraphicFramePr>
          <p:nvPr>
            <p:ph sz="quarter" idx="1"/>
            <p:extLst>
              <p:ext uri="{D42A27DB-BD31-4B8C-83A1-F6EECF244321}">
                <p14:modId xmlns:p14="http://schemas.microsoft.com/office/powerpoint/2010/main" val="3113632042"/>
              </p:ext>
            </p:extLst>
          </p:nvPr>
        </p:nvGraphicFramePr>
        <p:xfrm>
          <a:off x="179512" y="404664"/>
          <a:ext cx="8856663" cy="6092710"/>
        </p:xfrm>
        <a:graphic>
          <a:graphicData uri="http://schemas.openxmlformats.org/drawingml/2006/table">
            <a:tbl>
              <a:tblPr firstRow="1" bandRow="1">
                <a:tableStyleId>{5C22544A-7EE6-4342-B048-85BDC9FD1C3A}</a:tableStyleId>
              </a:tblPr>
              <a:tblGrid>
                <a:gridCol w="4536504"/>
                <a:gridCol w="792088"/>
                <a:gridCol w="3528071"/>
              </a:tblGrid>
              <a:tr h="336445">
                <a:tc>
                  <a:txBody>
                    <a:bodyPr/>
                    <a:lstStyle/>
                    <a:p>
                      <a:pPr algn="just">
                        <a:lnSpc>
                          <a:spcPct val="115000"/>
                        </a:lnSpc>
                        <a:spcAft>
                          <a:spcPts val="0"/>
                        </a:spcAft>
                      </a:pPr>
                      <a:r>
                        <a:rPr lang="hu-HU" sz="2000" b="1" dirty="0">
                          <a:effectLst/>
                          <a:latin typeface="Times New Roman"/>
                          <a:ea typeface="Calibri"/>
                          <a:cs typeface="Times New Roman"/>
                        </a:rPr>
                        <a:t>feladata </a:t>
                      </a:r>
                      <a:endParaRPr lang="hu-HU"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2000" b="1" dirty="0" smtClean="0">
                          <a:effectLst/>
                          <a:latin typeface="Times New Roman"/>
                          <a:ea typeface="Calibri"/>
                          <a:cs typeface="Times New Roman"/>
                        </a:rPr>
                        <a:t>átad</a:t>
                      </a:r>
                      <a:endParaRPr lang="hu-HU" sz="20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2000" b="1" dirty="0" smtClean="0">
                          <a:effectLst/>
                          <a:latin typeface="Times New Roman"/>
                          <a:ea typeface="Calibri"/>
                          <a:cs typeface="Times New Roman"/>
                        </a:rPr>
                        <a:t>felelőssége</a:t>
                      </a:r>
                      <a:endParaRPr lang="hu-HU" sz="2000" dirty="0">
                        <a:effectLst/>
                        <a:latin typeface="Calibri"/>
                        <a:ea typeface="Calibri"/>
                        <a:cs typeface="Times New Roman"/>
                      </a:endParaRPr>
                    </a:p>
                  </a:txBody>
                  <a:tcPr marL="68580" marR="68580" marT="0" marB="0"/>
                </a:tc>
              </a:tr>
              <a:tr h="276959">
                <a:tc>
                  <a:txBody>
                    <a:bodyPr/>
                    <a:lstStyle/>
                    <a:p>
                      <a:pPr algn="just">
                        <a:lnSpc>
                          <a:spcPct val="115000"/>
                        </a:lnSpc>
                        <a:spcAft>
                          <a:spcPts val="0"/>
                        </a:spcAft>
                      </a:pPr>
                      <a:r>
                        <a:rPr lang="hu-HU" sz="1800" b="1" dirty="0">
                          <a:solidFill>
                            <a:srgbClr val="FF0000"/>
                          </a:solidFill>
                          <a:effectLst/>
                          <a:latin typeface="Times New Roman"/>
                          <a:ea typeface="Calibri"/>
                          <a:cs typeface="Times New Roman"/>
                        </a:rPr>
                        <a:t>szerződések megkötése</a:t>
                      </a:r>
                      <a:endParaRPr lang="hu-HU" sz="1800" b="1" dirty="0">
                        <a:solidFill>
                          <a:srgbClr val="FF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a:effectLst/>
                          <a:latin typeface="Times New Roman"/>
                          <a:ea typeface="Calibri"/>
                          <a:cs typeface="Times New Roman"/>
                        </a:rPr>
                        <a:t>IGEN</a:t>
                      </a:r>
                      <a:endParaRPr lang="hu-HU"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b="1" i="1" dirty="0">
                          <a:effectLst/>
                          <a:latin typeface="Times New Roman"/>
                          <a:ea typeface="Calibri"/>
                          <a:cs typeface="Times New Roman"/>
                        </a:rPr>
                        <a:t> </a:t>
                      </a:r>
                      <a:endParaRPr lang="hu-HU" sz="1800" dirty="0">
                        <a:effectLst/>
                        <a:latin typeface="Calibri"/>
                        <a:ea typeface="Calibri"/>
                        <a:cs typeface="Times New Roman"/>
                      </a:endParaRPr>
                    </a:p>
                  </a:txBody>
                  <a:tcPr marL="68580" marR="68580" marT="0" marB="0"/>
                </a:tc>
              </a:tr>
              <a:tr h="914231">
                <a:tc>
                  <a:txBody>
                    <a:bodyPr/>
                    <a:lstStyle/>
                    <a:p>
                      <a:pPr algn="just">
                        <a:lnSpc>
                          <a:spcPct val="115000"/>
                        </a:lnSpc>
                        <a:spcAft>
                          <a:spcPts val="0"/>
                        </a:spcAft>
                      </a:pPr>
                      <a:r>
                        <a:rPr lang="hu-HU" sz="1800" dirty="0">
                          <a:effectLst/>
                          <a:latin typeface="Times New Roman"/>
                          <a:ea typeface="Calibri"/>
                          <a:cs typeface="Times New Roman"/>
                        </a:rPr>
                        <a:t>eltakarásra kerülő szerkezetek ellenőrzése, bejegyzés az építési naplóba, ha építési műszaki ellenőrt nem kell megbízni, vagy egyébként nem kerül megbízásra</a:t>
                      </a:r>
                      <a:endParaRPr lang="hu-HU"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b="1" dirty="0">
                          <a:solidFill>
                            <a:srgbClr val="FF0000"/>
                          </a:solidFill>
                          <a:effectLst/>
                          <a:latin typeface="Times New Roman"/>
                          <a:ea typeface="Calibri"/>
                          <a:cs typeface="Times New Roman"/>
                        </a:rPr>
                        <a:t>NEM</a:t>
                      </a:r>
                      <a:endParaRPr lang="hu-HU" sz="1800" b="1" dirty="0">
                        <a:solidFill>
                          <a:srgbClr val="FF0000"/>
                        </a:solidFill>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b="1" i="1" dirty="0">
                          <a:effectLst/>
                          <a:latin typeface="Times New Roman"/>
                          <a:ea typeface="Calibri"/>
                          <a:cs typeface="Times New Roman"/>
                        </a:rPr>
                        <a:t> </a:t>
                      </a:r>
                      <a:endParaRPr lang="hu-HU" sz="1800" dirty="0">
                        <a:effectLst/>
                        <a:latin typeface="Calibri"/>
                        <a:ea typeface="Calibri"/>
                        <a:cs typeface="Times New Roman"/>
                      </a:endParaRPr>
                    </a:p>
                  </a:txBody>
                  <a:tcPr marL="68580" marR="68580" marT="0" marB="0"/>
                </a:tc>
              </a:tr>
              <a:tr h="728614">
                <a:tc>
                  <a:txBody>
                    <a:bodyPr/>
                    <a:lstStyle/>
                    <a:p>
                      <a:pPr algn="just">
                        <a:lnSpc>
                          <a:spcPct val="115000"/>
                        </a:lnSpc>
                        <a:spcAft>
                          <a:spcPts val="0"/>
                        </a:spcAft>
                      </a:pPr>
                      <a:r>
                        <a:rPr lang="hu-HU" sz="1800" dirty="0">
                          <a:effectLst/>
                          <a:latin typeface="Times New Roman"/>
                          <a:ea typeface="Calibri"/>
                          <a:cs typeface="Times New Roman"/>
                        </a:rPr>
                        <a:t>a műszaki átadás-átvételi és az építési munkaterület átadás-átvételi eljárásában való részvétel,</a:t>
                      </a:r>
                      <a:endParaRPr lang="hu-HU"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dirty="0">
                          <a:effectLst/>
                          <a:latin typeface="Times New Roman"/>
                          <a:ea typeface="Calibri"/>
                          <a:cs typeface="Times New Roman"/>
                        </a:rPr>
                        <a:t>IGEN</a:t>
                      </a:r>
                      <a:endParaRPr lang="hu-HU" sz="1800" dirty="0">
                        <a:effectLst/>
                        <a:latin typeface="Calibri"/>
                        <a:ea typeface="Calibri"/>
                        <a:cs typeface="Times New Roman"/>
                      </a:endParaRP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hu-HU" sz="1800" b="1" i="1" dirty="0">
                          <a:effectLst/>
                          <a:latin typeface="Times New Roman"/>
                          <a:ea typeface="Calibri"/>
                          <a:cs typeface="Times New Roman"/>
                        </a:rPr>
                        <a:t> </a:t>
                      </a:r>
                      <a:r>
                        <a:rPr lang="hu-HU" sz="1800" dirty="0" smtClean="0">
                          <a:effectLst/>
                          <a:latin typeface="Times New Roman"/>
                          <a:ea typeface="Calibri"/>
                          <a:cs typeface="Times New Roman"/>
                        </a:rPr>
                        <a:t>az építési munkaterület átadásáért</a:t>
                      </a:r>
                      <a:endParaRPr lang="hu-HU" sz="1800" dirty="0" smtClean="0">
                        <a:effectLst/>
                        <a:latin typeface="Calibri"/>
                        <a:ea typeface="Calibri"/>
                        <a:cs typeface="Times New Roman"/>
                      </a:endParaRPr>
                    </a:p>
                    <a:p>
                      <a:pPr algn="just">
                        <a:lnSpc>
                          <a:spcPct val="115000"/>
                        </a:lnSpc>
                        <a:spcAft>
                          <a:spcPts val="0"/>
                        </a:spcAft>
                      </a:pPr>
                      <a:endParaRPr lang="hu-HU" sz="1800" dirty="0">
                        <a:effectLst/>
                        <a:latin typeface="Calibri"/>
                        <a:ea typeface="Calibri"/>
                        <a:cs typeface="Times New Roman"/>
                      </a:endParaRPr>
                    </a:p>
                  </a:txBody>
                  <a:tcPr marL="68580" marR="68580" marT="0" marB="0"/>
                </a:tc>
              </a:tr>
              <a:tr h="465727">
                <a:tc>
                  <a:txBody>
                    <a:bodyPr/>
                    <a:lstStyle/>
                    <a:p>
                      <a:pPr algn="just">
                        <a:lnSpc>
                          <a:spcPct val="115000"/>
                        </a:lnSpc>
                        <a:spcAft>
                          <a:spcPts val="0"/>
                        </a:spcAft>
                      </a:pPr>
                      <a:r>
                        <a:rPr lang="hu-HU" sz="1800" dirty="0">
                          <a:effectLst/>
                          <a:latin typeface="Times New Roman"/>
                          <a:ea typeface="Calibri"/>
                          <a:cs typeface="Times New Roman"/>
                        </a:rPr>
                        <a:t>az igazoltan elvégzett teljesítések pénzügyi elszámolásának ellenőrzése,</a:t>
                      </a:r>
                      <a:endParaRPr lang="hu-HU"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b="1" i="1">
                          <a:effectLst/>
                          <a:latin typeface="Times New Roman"/>
                          <a:ea typeface="Calibri"/>
                          <a:cs typeface="Times New Roman"/>
                        </a:rPr>
                        <a:t>IGEN</a:t>
                      </a:r>
                      <a:endParaRPr lang="hu-HU"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b="1" i="1" dirty="0">
                          <a:effectLst/>
                          <a:latin typeface="Times New Roman"/>
                          <a:ea typeface="Calibri"/>
                          <a:cs typeface="Times New Roman"/>
                        </a:rPr>
                        <a:t> </a:t>
                      </a:r>
                      <a:endParaRPr lang="hu-HU" sz="1800" dirty="0">
                        <a:effectLst/>
                        <a:latin typeface="Calibri"/>
                        <a:ea typeface="Calibri"/>
                        <a:cs typeface="Times New Roman"/>
                      </a:endParaRPr>
                    </a:p>
                  </a:txBody>
                  <a:tcPr marL="68580" marR="68580" marT="0" marB="0"/>
                </a:tc>
              </a:tr>
              <a:tr h="998668">
                <a:tc>
                  <a:txBody>
                    <a:bodyPr/>
                    <a:lstStyle/>
                    <a:p>
                      <a:pPr marR="35560" algn="just">
                        <a:lnSpc>
                          <a:spcPct val="115000"/>
                        </a:lnSpc>
                        <a:spcAft>
                          <a:spcPts val="0"/>
                        </a:spcAft>
                      </a:pPr>
                      <a:r>
                        <a:rPr lang="hu-HU" sz="1800" dirty="0">
                          <a:effectLst/>
                          <a:latin typeface="Times New Roman"/>
                          <a:ea typeface="Calibri"/>
                          <a:cs typeface="Times New Roman"/>
                        </a:rPr>
                        <a:t>a fővállalkozó kivitelező építési naplóban történő azonnali értesítése, ha a még el nem kezdett kivitelezési szakasz ellenértékének fedezete lecsökkent.</a:t>
                      </a:r>
                      <a:endParaRPr lang="hu-HU"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b="1" i="1" dirty="0">
                          <a:effectLst/>
                          <a:latin typeface="Times New Roman"/>
                          <a:ea typeface="Calibri"/>
                          <a:cs typeface="Times New Roman"/>
                        </a:rPr>
                        <a:t>IGEN</a:t>
                      </a:r>
                      <a:endParaRPr lang="hu-HU"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hu-HU" sz="1800" dirty="0">
                          <a:effectLst/>
                          <a:latin typeface="Times New Roman"/>
                          <a:ea typeface="Calibri"/>
                          <a:cs typeface="Times New Roman"/>
                        </a:rPr>
                        <a:t>az építési beruházás teljes fedezetének biztosításáért</a:t>
                      </a:r>
                      <a:endParaRPr lang="hu-HU" sz="1800" dirty="0">
                        <a:effectLst/>
                        <a:latin typeface="Calibri"/>
                        <a:ea typeface="Calibri"/>
                        <a:cs typeface="Times New Roman"/>
                      </a:endParaRPr>
                    </a:p>
                  </a:txBody>
                  <a:tcPr marL="68580" marR="68580" marT="0" marB="0"/>
                </a:tc>
              </a:tr>
              <a:tr h="561520">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hu-HU" sz="1800" b="1" dirty="0" smtClean="0">
                          <a:solidFill>
                            <a:srgbClr val="FF0000"/>
                          </a:solidFill>
                          <a:effectLst/>
                          <a:latin typeface="Times New Roman" panose="02020603050405020304" pitchFamily="18" charset="0"/>
                          <a:ea typeface="Calibri"/>
                          <a:cs typeface="Times New Roman" panose="02020603050405020304" pitchFamily="18" charset="0"/>
                        </a:rPr>
                        <a:t>engedélyek megszerzése, bejelentések megtétele</a:t>
                      </a:r>
                      <a:r>
                        <a:rPr lang="hu-HU" sz="1800" dirty="0" smtClean="0">
                          <a:effectLst/>
                          <a:latin typeface="Times New Roman" panose="02020603050405020304" pitchFamily="18" charset="0"/>
                          <a:ea typeface="Calibri"/>
                          <a:cs typeface="Times New Roman" panose="02020603050405020304" pitchFamily="18" charset="0"/>
                        </a:rPr>
                        <a:t>,</a:t>
                      </a: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hu-HU" sz="1800" dirty="0" smtClean="0">
                          <a:effectLst/>
                          <a:latin typeface="Times New Roman" panose="02020603050405020304" pitchFamily="18" charset="0"/>
                          <a:ea typeface="Calibri"/>
                          <a:cs typeface="Times New Roman" panose="02020603050405020304" pitchFamily="18" charset="0"/>
                        </a:rPr>
                        <a:t>IGEN</a:t>
                      </a:r>
                    </a:p>
                    <a:p>
                      <a:pPr algn="just">
                        <a:lnSpc>
                          <a:spcPct val="115000"/>
                        </a:lnSpc>
                        <a:spcAft>
                          <a:spcPts val="0"/>
                        </a:spcAft>
                      </a:pPr>
                      <a:endParaRPr lang="hu-HU" sz="1800" dirty="0">
                        <a:effectLst/>
                        <a:latin typeface="Calibri"/>
                        <a:ea typeface="Calibri"/>
                        <a:cs typeface="Times New Roman"/>
                      </a:endParaRPr>
                    </a:p>
                  </a:txBody>
                  <a:tcPr marL="68580" marR="68580" marT="0" marB="0"/>
                </a:tc>
                <a:tc>
                  <a:txBody>
                    <a:bodyPr/>
                    <a:lstStyle/>
                    <a:p>
                      <a:pPr marL="0" marR="35560" indent="0" algn="just" defTabSz="914400" rtl="0" eaLnBrk="1" fontAlgn="auto" latinLnBrk="0" hangingPunct="1">
                        <a:lnSpc>
                          <a:spcPct val="115000"/>
                        </a:lnSpc>
                        <a:spcBef>
                          <a:spcPts val="0"/>
                        </a:spcBef>
                        <a:spcAft>
                          <a:spcPts val="0"/>
                        </a:spcAft>
                        <a:buClrTx/>
                        <a:buSzTx/>
                        <a:buFontTx/>
                        <a:buNone/>
                        <a:tabLst/>
                        <a:defRPr/>
                      </a:pPr>
                      <a:r>
                        <a:rPr lang="hu-HU" sz="1800" dirty="0" smtClean="0">
                          <a:effectLst/>
                          <a:latin typeface="Times New Roman" panose="02020603050405020304" pitchFamily="18" charset="0"/>
                          <a:ea typeface="Calibri"/>
                          <a:cs typeface="Times New Roman" panose="02020603050405020304" pitchFamily="18" charset="0"/>
                        </a:rPr>
                        <a:t>a hatósági engedély, vagy tudomásulvétel megszerzéséért</a:t>
                      </a:r>
                    </a:p>
                  </a:txBody>
                  <a:tcPr marL="68580" marR="68580" marT="0" marB="0"/>
                </a:tc>
              </a:tr>
              <a:tr h="694702">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hu-HU" sz="1800" b="1" dirty="0" smtClean="0">
                          <a:solidFill>
                            <a:srgbClr val="FF0000"/>
                          </a:solidFill>
                          <a:effectLst/>
                          <a:latin typeface="Times New Roman" panose="02020603050405020304" pitchFamily="18" charset="0"/>
                          <a:ea typeface="Calibri"/>
                          <a:cs typeface="Times New Roman" panose="02020603050405020304" pitchFamily="18" charset="0"/>
                        </a:rPr>
                        <a:t>a tervező kiválasztása, tervezői művezetés biztosítása</a:t>
                      </a: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hu-HU" sz="1800" dirty="0" smtClean="0">
                          <a:effectLst/>
                          <a:latin typeface="Times New Roman" panose="02020603050405020304" pitchFamily="18" charset="0"/>
                          <a:ea typeface="Calibri"/>
                          <a:cs typeface="Times New Roman" panose="02020603050405020304" pitchFamily="18" charset="0"/>
                        </a:rPr>
                        <a:t>IGEN</a:t>
                      </a:r>
                    </a:p>
                    <a:p>
                      <a:pPr algn="just">
                        <a:lnSpc>
                          <a:spcPct val="115000"/>
                        </a:lnSpc>
                        <a:spcAft>
                          <a:spcPts val="0"/>
                        </a:spcAft>
                      </a:pPr>
                      <a:endParaRPr lang="hu-HU" sz="1800" dirty="0">
                        <a:effectLst/>
                        <a:latin typeface="Calibri"/>
                        <a:ea typeface="Calibri"/>
                        <a:cs typeface="Times New Roman"/>
                      </a:endParaRP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hu-HU" sz="1800" dirty="0" smtClean="0">
                          <a:effectLst/>
                          <a:latin typeface="Times New Roman" panose="02020603050405020304" pitchFamily="18" charset="0"/>
                          <a:ea typeface="Calibri"/>
                          <a:cs typeface="Times New Roman" panose="02020603050405020304" pitchFamily="18" charset="0"/>
                        </a:rPr>
                        <a:t>a tervező, az építési műszaki ellenőr, a kivitelező kiválasztásáért</a:t>
                      </a:r>
                    </a:p>
                  </a:txBody>
                  <a:tcPr marL="68580" marR="68580" marT="0" marB="0"/>
                </a:tc>
              </a:tr>
            </a:tbl>
          </a:graphicData>
        </a:graphic>
      </p:graphicFrame>
    </p:spTree>
    <p:extLst>
      <p:ext uri="{BB962C8B-B14F-4D97-AF65-F5344CB8AC3E}">
        <p14:creationId xmlns:p14="http://schemas.microsoft.com/office/powerpoint/2010/main" val="25163373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rtalom helye 3"/>
          <p:cNvGraphicFramePr>
            <a:graphicFrameLocks noGrp="1"/>
          </p:cNvGraphicFramePr>
          <p:nvPr>
            <p:ph sz="quarter" idx="1"/>
            <p:extLst>
              <p:ext uri="{D42A27DB-BD31-4B8C-83A1-F6EECF244321}">
                <p14:modId xmlns:p14="http://schemas.microsoft.com/office/powerpoint/2010/main" val="4013130125"/>
              </p:ext>
            </p:extLst>
          </p:nvPr>
        </p:nvGraphicFramePr>
        <p:xfrm>
          <a:off x="251520" y="943854"/>
          <a:ext cx="8496944" cy="5005426"/>
        </p:xfrm>
        <a:graphic>
          <a:graphicData uri="http://schemas.openxmlformats.org/drawingml/2006/table">
            <a:tbl>
              <a:tblPr firstRow="1" bandRow="1">
                <a:tableStyleId>{5C22544A-7EE6-4342-B048-85BDC9FD1C3A}</a:tableStyleId>
              </a:tblPr>
              <a:tblGrid>
                <a:gridCol w="3600400"/>
                <a:gridCol w="4896544"/>
              </a:tblGrid>
              <a:tr h="43058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sz="2000" u="none" dirty="0" smtClean="0">
                          <a:solidFill>
                            <a:schemeClr val="tx1"/>
                          </a:solidFill>
                          <a:latin typeface="Times New Roman" panose="02020603050405020304" pitchFamily="18" charset="0"/>
                          <a:cs typeface="Times New Roman" panose="02020603050405020304" pitchFamily="18" charset="0"/>
                        </a:rPr>
                        <a:t>vállalkozó kivitelezői tevékenység végzésére nem jogosult személy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hu-HU" dirty="0" smtClean="0"/>
                    </a:p>
                  </a:txBody>
                  <a:tcPr/>
                </a:tc>
              </a:tr>
              <a:tr h="4305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sz="2000" b="1" dirty="0" smtClean="0">
                          <a:latin typeface="Times New Roman" panose="02020603050405020304" pitchFamily="18" charset="0"/>
                          <a:cs typeface="Times New Roman" panose="02020603050405020304" pitchFamily="18" charset="0"/>
                        </a:rPr>
                        <a:t>építési szakmunkát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sz="2000" b="1" dirty="0" smtClean="0">
                          <a:latin typeface="Times New Roman" panose="02020603050405020304" pitchFamily="18" charset="0"/>
                          <a:cs typeface="Times New Roman" panose="02020603050405020304" pitchFamily="18" charset="0"/>
                        </a:rPr>
                        <a:t>építőipari kivitelezési tevékenységet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3194">
                <a:tc>
                  <a:txBody>
                    <a:bodyPr/>
                    <a:lstStyle/>
                    <a:p>
                      <a:r>
                        <a:rPr lang="hu-HU" sz="2000" dirty="0" smtClean="0">
                          <a:solidFill>
                            <a:srgbClr val="FF0000"/>
                          </a:solidFill>
                          <a:latin typeface="Times New Roman" panose="02020603050405020304" pitchFamily="18" charset="0"/>
                          <a:cs typeface="Times New Roman" panose="02020603050405020304" pitchFamily="18" charset="0"/>
                        </a:rPr>
                        <a:t>saját </a:t>
                      </a:r>
                      <a:r>
                        <a:rPr lang="hu-HU" sz="2000" dirty="0" smtClean="0">
                          <a:latin typeface="Times New Roman" panose="02020603050405020304" pitchFamily="18" charset="0"/>
                          <a:cs typeface="Times New Roman" panose="02020603050405020304" pitchFamily="18" charset="0"/>
                        </a:rPr>
                        <a:t>vagy a </a:t>
                      </a:r>
                      <a:r>
                        <a:rPr lang="hu-HU" sz="2000" dirty="0" err="1" smtClean="0">
                          <a:latin typeface="Times New Roman" panose="02020603050405020304" pitchFamily="18" charset="0"/>
                          <a:cs typeface="Times New Roman" panose="02020603050405020304" pitchFamily="18" charset="0"/>
                        </a:rPr>
                        <a:t>Ket</a:t>
                      </a:r>
                      <a:r>
                        <a:rPr lang="hu-HU" sz="2000" dirty="0" smtClean="0">
                          <a:latin typeface="Times New Roman" panose="02020603050405020304" pitchFamily="18" charset="0"/>
                          <a:cs typeface="Times New Roman" panose="02020603050405020304" pitchFamily="18" charset="0"/>
                        </a:rPr>
                        <a:t>. szerinti </a:t>
                      </a:r>
                      <a:r>
                        <a:rPr lang="hu-HU" sz="2000" dirty="0" smtClean="0">
                          <a:solidFill>
                            <a:srgbClr val="FF0000"/>
                          </a:solidFill>
                          <a:latin typeface="Times New Roman" panose="02020603050405020304" pitchFamily="18" charset="0"/>
                          <a:cs typeface="Times New Roman" panose="02020603050405020304" pitchFamily="18" charset="0"/>
                        </a:rPr>
                        <a:t>hozzátartozó részére</a:t>
                      </a:r>
                      <a:endParaRPr lang="hu-HU"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u-HU" sz="2000" dirty="0" smtClean="0">
                          <a:solidFill>
                            <a:srgbClr val="FF0000"/>
                          </a:solidFill>
                          <a:latin typeface="Times New Roman" panose="02020603050405020304" pitchFamily="18" charset="0"/>
                          <a:cs typeface="Times New Roman" panose="02020603050405020304" pitchFamily="18" charset="0"/>
                        </a:rPr>
                        <a:t>saját</a:t>
                      </a:r>
                      <a:r>
                        <a:rPr lang="hu-HU" sz="2000" dirty="0" smtClean="0">
                          <a:latin typeface="Times New Roman" panose="02020603050405020304" pitchFamily="18" charset="0"/>
                          <a:cs typeface="Times New Roman" panose="02020603050405020304" pitchFamily="18" charset="0"/>
                        </a:rPr>
                        <a:t> vagy a </a:t>
                      </a:r>
                      <a:r>
                        <a:rPr lang="hu-HU" sz="2000" dirty="0" err="1" smtClean="0">
                          <a:latin typeface="Times New Roman" panose="02020603050405020304" pitchFamily="18" charset="0"/>
                          <a:cs typeface="Times New Roman" panose="02020603050405020304" pitchFamily="18" charset="0"/>
                        </a:rPr>
                        <a:t>Ket</a:t>
                      </a:r>
                      <a:r>
                        <a:rPr lang="hu-HU" sz="2000" dirty="0" smtClean="0">
                          <a:latin typeface="Times New Roman" panose="02020603050405020304" pitchFamily="18" charset="0"/>
                          <a:cs typeface="Times New Roman" panose="02020603050405020304" pitchFamily="18" charset="0"/>
                        </a:rPr>
                        <a:t>. szerinti </a:t>
                      </a:r>
                      <a:r>
                        <a:rPr lang="hu-HU" sz="2000" dirty="0" smtClean="0">
                          <a:solidFill>
                            <a:srgbClr val="FF0000"/>
                          </a:solidFill>
                          <a:latin typeface="Times New Roman" panose="02020603050405020304" pitchFamily="18" charset="0"/>
                          <a:cs typeface="Times New Roman" panose="02020603050405020304" pitchFamily="18" charset="0"/>
                        </a:rPr>
                        <a:t>hozzátartozó részére</a:t>
                      </a:r>
                      <a:r>
                        <a:rPr lang="hu-HU" sz="2000" dirty="0" smtClean="0">
                          <a:latin typeface="Times New Roman" panose="02020603050405020304" pitchFamily="18" charset="0"/>
                          <a:cs typeface="Times New Roman" panose="02020603050405020304" pitchFamily="18" charset="0"/>
                        </a:rPr>
                        <a:t> </a:t>
                      </a:r>
                      <a:endParaRPr lang="hu-HU"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7668">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sz="2000" dirty="0" smtClean="0">
                          <a:latin typeface="Times New Roman" panose="02020603050405020304" pitchFamily="18" charset="0"/>
                          <a:cs typeface="Times New Roman" panose="02020603050405020304" pitchFamily="18" charset="0"/>
                        </a:rPr>
                        <a:t>építési engedélyhez vagy az egyszerű bejelentéshez nem kötött esetben:</a:t>
                      </a:r>
                      <a:r>
                        <a:rPr lang="hu-HU" sz="2000" baseline="0" dirty="0" smtClean="0">
                          <a:latin typeface="Times New Roman" panose="02020603050405020304" pitchFamily="18" charset="0"/>
                          <a:cs typeface="Times New Roman" panose="02020603050405020304" pitchFamily="18" charset="0"/>
                        </a:rPr>
                        <a:t> </a:t>
                      </a:r>
                      <a:endParaRPr lang="hu-HU" sz="2000"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82296" indent="0">
                        <a:buNone/>
                      </a:pPr>
                      <a:endParaRPr lang="hu-HU" dirty="0" smtClean="0">
                        <a:latin typeface="Times New Roman" panose="02020603050405020304" pitchFamily="18" charset="0"/>
                        <a:cs typeface="Times New Roman" panose="02020603050405020304" pitchFamily="18" charset="0"/>
                      </a:endParaRPr>
                    </a:p>
                  </a:txBody>
                  <a:tcPr/>
                </a:tc>
              </a:tr>
              <a:tr h="16987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sz="2000" dirty="0" smtClean="0">
                          <a:solidFill>
                            <a:srgbClr val="FF0000"/>
                          </a:solidFill>
                          <a:latin typeface="Times New Roman" panose="02020603050405020304" pitchFamily="18" charset="0"/>
                          <a:cs typeface="Times New Roman" panose="02020603050405020304" pitchFamily="18" charset="0"/>
                        </a:rPr>
                        <a:t>szakirányú szakképesítéssel vagy anélkül</a:t>
                      </a:r>
                      <a:endParaRPr lang="hu-HU" sz="2000" dirty="0" smtClean="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2296" marR="0" indent="0" algn="l" defTabSz="914400" rtl="0" eaLnBrk="1" fontAlgn="auto" latinLnBrk="0" hangingPunct="1">
                        <a:lnSpc>
                          <a:spcPct val="100000"/>
                        </a:lnSpc>
                        <a:spcBef>
                          <a:spcPts val="0"/>
                        </a:spcBef>
                        <a:spcAft>
                          <a:spcPts val="0"/>
                        </a:spcAft>
                        <a:buClrTx/>
                        <a:buSzTx/>
                        <a:buFontTx/>
                        <a:buNone/>
                        <a:tabLst/>
                        <a:defRPr/>
                      </a:pPr>
                      <a:r>
                        <a:rPr lang="hu-HU" sz="2000" dirty="0" smtClean="0">
                          <a:latin typeface="Times New Roman" panose="02020603050405020304" pitchFamily="18" charset="0"/>
                          <a:cs typeface="Times New Roman" panose="02020603050405020304" pitchFamily="18" charset="0"/>
                        </a:rPr>
                        <a:t>megfelelő </a:t>
                      </a:r>
                      <a:r>
                        <a:rPr lang="hu-HU" sz="2000" dirty="0" smtClean="0">
                          <a:solidFill>
                            <a:srgbClr val="FF0000"/>
                          </a:solidFill>
                          <a:latin typeface="Times New Roman" panose="02020603050405020304" pitchFamily="18" charset="0"/>
                          <a:cs typeface="Times New Roman" panose="02020603050405020304" pitchFamily="18" charset="0"/>
                        </a:rPr>
                        <a:t>szakképesítéssel rendelkező szakmunkás felelős műszaki vezető irányítása nélkül</a:t>
                      </a:r>
                      <a:r>
                        <a:rPr lang="hu-HU" sz="2000" dirty="0" smtClean="0">
                          <a:latin typeface="Times New Roman" panose="02020603050405020304" pitchFamily="18" charset="0"/>
                          <a:cs typeface="Times New Roman" panose="02020603050405020304" pitchFamily="18" charset="0"/>
                        </a:rPr>
                        <a:t> is végezhet (e tevékenység végzése során mindazért felel, ami a felelős műszaki vezető felelősségi körébe tartozik)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459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u-HU" sz="2000" dirty="0" smtClean="0">
                          <a:latin typeface="Times New Roman" panose="02020603050405020304" pitchFamily="18" charset="0"/>
                          <a:cs typeface="Times New Roman" panose="02020603050405020304" pitchFamily="18" charset="0"/>
                        </a:rPr>
                        <a:t>építési engedélyhez vagy az egyszerű bejelentéshez kötött esetben: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hu-HU"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0080">
                <a:tc>
                  <a:txBody>
                    <a:bodyPr/>
                    <a:lstStyle/>
                    <a:p>
                      <a:r>
                        <a:rPr lang="hu-HU" sz="2000" u="none" dirty="0" smtClean="0">
                          <a:solidFill>
                            <a:srgbClr val="FF0000"/>
                          </a:solidFill>
                          <a:latin typeface="Times New Roman" panose="02020603050405020304" pitchFamily="18" charset="0"/>
                          <a:cs typeface="Times New Roman" panose="02020603050405020304" pitchFamily="18" charset="0"/>
                        </a:rPr>
                        <a:t>a vállalkozó kivitelező jóváhagyásával, felügyeletével</a:t>
                      </a:r>
                      <a:endParaRPr lang="hu-HU" sz="2000" u="none"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hu-HU"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zövegdoboz 4"/>
          <p:cNvSpPr txBox="1"/>
          <p:nvPr/>
        </p:nvSpPr>
        <p:spPr>
          <a:xfrm>
            <a:off x="1868471" y="116632"/>
            <a:ext cx="4711546" cy="646331"/>
          </a:xfrm>
          <a:prstGeom prst="rect">
            <a:avLst/>
          </a:prstGeom>
          <a:noFill/>
        </p:spPr>
        <p:txBody>
          <a:bodyPr wrap="none" rtlCol="0">
            <a:spAutoFit/>
          </a:bodyPr>
          <a:lstStyle/>
          <a:p>
            <a:r>
              <a:rPr lang="hu-HU" sz="3600" b="1" dirty="0" smtClean="0">
                <a:latin typeface="Times New Roman" panose="02020603050405020304" pitchFamily="18" charset="0"/>
                <a:cs typeface="Times New Roman" panose="02020603050405020304" pitchFamily="18" charset="0"/>
              </a:rPr>
              <a:t>„Házilagos kivitelezés”</a:t>
            </a:r>
            <a:endParaRPr lang="hu-H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9988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188640"/>
            <a:ext cx="7931224" cy="1080120"/>
          </a:xfrm>
        </p:spPr>
        <p:txBody>
          <a:bodyPr>
            <a:normAutofit/>
          </a:bodyPr>
          <a:lstStyle/>
          <a:p>
            <a:r>
              <a:rPr lang="hu-HU" sz="4400" b="1" dirty="0">
                <a:latin typeface="Times New Roman" panose="02020603050405020304" pitchFamily="18" charset="0"/>
                <a:cs typeface="Times New Roman" panose="02020603050405020304" pitchFamily="18" charset="0"/>
              </a:rPr>
              <a:t>Szabálytalan a </a:t>
            </a:r>
            <a:r>
              <a:rPr lang="hu-HU" sz="4400" b="1" dirty="0" smtClean="0">
                <a:latin typeface="Times New Roman" panose="02020603050405020304" pitchFamily="18" charset="0"/>
                <a:cs typeface="Times New Roman" panose="02020603050405020304" pitchFamily="18" charset="0"/>
              </a:rPr>
              <a:t>tevékenység</a:t>
            </a:r>
            <a:endParaRPr lang="hu-HU" sz="4400" dirty="0"/>
          </a:p>
        </p:txBody>
      </p:sp>
      <p:sp>
        <p:nvSpPr>
          <p:cNvPr id="3" name="Tartalom helye 2"/>
          <p:cNvSpPr>
            <a:spLocks noGrp="1"/>
          </p:cNvSpPr>
          <p:nvPr>
            <p:ph sz="quarter" idx="1"/>
          </p:nvPr>
        </p:nvSpPr>
        <p:spPr>
          <a:xfrm>
            <a:off x="539552" y="1556792"/>
            <a:ext cx="8075240" cy="4569371"/>
          </a:xfrm>
        </p:spPr>
        <p:txBody>
          <a:bodyPr>
            <a:normAutofit/>
          </a:bodyPr>
          <a:lstStyle/>
          <a:p>
            <a:pPr marL="0" indent="0">
              <a:buNone/>
            </a:pPr>
            <a:r>
              <a:rPr lang="hu-HU" sz="4000" b="1" dirty="0">
                <a:latin typeface="Times New Roman" panose="02020603050405020304" pitchFamily="18" charset="0"/>
                <a:cs typeface="Times New Roman" panose="02020603050405020304" pitchFamily="18" charset="0"/>
              </a:rPr>
              <a:t>Szabálytalan</a:t>
            </a:r>
            <a:r>
              <a:rPr lang="hu-HU" sz="4000" dirty="0">
                <a:latin typeface="Times New Roman" panose="02020603050405020304" pitchFamily="18" charset="0"/>
                <a:cs typeface="Times New Roman" panose="02020603050405020304" pitchFamily="18" charset="0"/>
              </a:rPr>
              <a:t> a</a:t>
            </a:r>
          </a:p>
          <a:p>
            <a:pPr lvl="1"/>
            <a:r>
              <a:rPr lang="hu-HU" sz="4000" dirty="0">
                <a:latin typeface="Times New Roman" panose="02020603050405020304" pitchFamily="18" charset="0"/>
                <a:cs typeface="Times New Roman" panose="02020603050405020304" pitchFamily="18" charset="0"/>
              </a:rPr>
              <a:t>jogszerűtlenül,</a:t>
            </a:r>
          </a:p>
          <a:p>
            <a:pPr lvl="1"/>
            <a:r>
              <a:rPr lang="hu-HU" sz="4000" dirty="0">
                <a:latin typeface="Times New Roman" panose="02020603050405020304" pitchFamily="18" charset="0"/>
                <a:cs typeface="Times New Roman" panose="02020603050405020304" pitchFamily="18" charset="0"/>
              </a:rPr>
              <a:t>jogosulatlanul vagy</a:t>
            </a:r>
          </a:p>
          <a:p>
            <a:pPr lvl="1"/>
            <a:r>
              <a:rPr lang="hu-HU" sz="4000" dirty="0">
                <a:solidFill>
                  <a:srgbClr val="FF0000"/>
                </a:solidFill>
                <a:latin typeface="Times New Roman" panose="02020603050405020304" pitchFamily="18" charset="0"/>
                <a:cs typeface="Times New Roman" panose="02020603050405020304" pitchFamily="18" charset="0"/>
              </a:rPr>
              <a:t>szakszerűtlenül</a:t>
            </a:r>
          </a:p>
          <a:p>
            <a:pPr marL="0" indent="0">
              <a:buNone/>
            </a:pPr>
            <a:r>
              <a:rPr lang="hu-HU" sz="4000" dirty="0">
                <a:latin typeface="Times New Roman" panose="02020603050405020304" pitchFamily="18" charset="0"/>
                <a:cs typeface="Times New Roman" panose="02020603050405020304" pitchFamily="18" charset="0"/>
              </a:rPr>
              <a:t>megkezdett és végzett tevékenység</a:t>
            </a:r>
            <a:r>
              <a:rPr lang="hu-HU" sz="4000" dirty="0" smtClean="0">
                <a:latin typeface="Times New Roman" panose="02020603050405020304" pitchFamily="18" charset="0"/>
                <a:cs typeface="Times New Roman" panose="02020603050405020304" pitchFamily="18" charset="0"/>
              </a:rPr>
              <a:t>.</a:t>
            </a:r>
            <a:endParaRPr lang="hu-H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4586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23528" y="116632"/>
            <a:ext cx="8322128" cy="720080"/>
          </a:xfrm>
        </p:spPr>
        <p:txBody>
          <a:bodyPr>
            <a:normAutofit/>
          </a:bodyPr>
          <a:lstStyle/>
          <a:p>
            <a:r>
              <a:rPr lang="hu-HU" sz="4000" b="1" dirty="0" smtClean="0">
                <a:solidFill>
                  <a:schemeClr val="tx1"/>
                </a:solidFill>
                <a:latin typeface="Times New Roman" panose="02020603050405020304" pitchFamily="18" charset="0"/>
                <a:cs typeface="Times New Roman" panose="02020603050405020304" pitchFamily="18" charset="0"/>
              </a:rPr>
              <a:t>Közigazgatási jogkövetkezmény</a:t>
            </a:r>
            <a:endParaRPr lang="hu-HU" sz="4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rtalom helye 3"/>
          <p:cNvGraphicFramePr>
            <a:graphicFrameLocks noGrp="1"/>
          </p:cNvGraphicFramePr>
          <p:nvPr>
            <p:ph idx="1"/>
            <p:extLst>
              <p:ext uri="{D42A27DB-BD31-4B8C-83A1-F6EECF244321}">
                <p14:modId xmlns:p14="http://schemas.microsoft.com/office/powerpoint/2010/main" val="564106300"/>
              </p:ext>
            </p:extLst>
          </p:nvPr>
        </p:nvGraphicFramePr>
        <p:xfrm>
          <a:off x="107504" y="908720"/>
          <a:ext cx="8826302" cy="5547360"/>
        </p:xfrm>
        <a:graphic>
          <a:graphicData uri="http://schemas.openxmlformats.org/drawingml/2006/table">
            <a:tbl>
              <a:tblPr firstRow="1" bandRow="1">
                <a:tableStyleId>{5C22544A-7EE6-4342-B048-85BDC9FD1C3A}</a:tableStyleId>
              </a:tblPr>
              <a:tblGrid>
                <a:gridCol w="4968552"/>
                <a:gridCol w="3857750"/>
              </a:tblGrid>
              <a:tr h="504055">
                <a:tc>
                  <a:txBody>
                    <a:bodyPr/>
                    <a:lstStyle/>
                    <a:p>
                      <a:r>
                        <a:rPr lang="hu-HU" sz="2800" b="1" dirty="0" smtClean="0">
                          <a:solidFill>
                            <a:srgbClr val="FF0000"/>
                          </a:solidFill>
                          <a:latin typeface="Times New Roman" panose="02020603050405020304" pitchFamily="18" charset="0"/>
                          <a:cs typeface="Times New Roman" panose="02020603050405020304" pitchFamily="18" charset="0"/>
                        </a:rPr>
                        <a:t>Építésfelügyeleti szankciók</a:t>
                      </a:r>
                    </a:p>
                  </a:txBody>
                  <a:tcPr/>
                </a:tc>
                <a:tc>
                  <a:txBody>
                    <a:bodyPr/>
                    <a:lstStyle/>
                    <a:p>
                      <a:endParaRPr lang="hu-HU" sz="1800" b="1" dirty="0" smtClean="0"/>
                    </a:p>
                  </a:txBody>
                  <a:tcPr/>
                </a:tc>
              </a:tr>
              <a:tr h="370840">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Építési műszaki ellenőr közreműködésének mellőzése, jogszabályban előírt kötelezettség esetén</a:t>
                      </a:r>
                      <a:endParaRPr lang="hu-HU" sz="1800" b="1" dirty="0">
                        <a:latin typeface="Times New Roman" panose="02020603050405020304" pitchFamily="18" charset="0"/>
                        <a:cs typeface="Times New Roman" panose="02020603050405020304" pitchFamily="18" charset="0"/>
                      </a:endParaRPr>
                    </a:p>
                  </a:txBody>
                  <a:tcPr/>
                </a:tc>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ÉPÍTTETŐ: 100 000 Ft</a:t>
                      </a:r>
                      <a:b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b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+ 0,005xSZÉ, legfeljebb 500 000 Ft</a:t>
                      </a:r>
                      <a:endParaRPr lang="hu-HU" sz="1800" b="1" dirty="0">
                        <a:latin typeface="Times New Roman" panose="02020603050405020304" pitchFamily="18" charset="0"/>
                        <a:cs typeface="Times New Roman" panose="02020603050405020304" pitchFamily="18" charset="0"/>
                      </a:endParaRPr>
                    </a:p>
                  </a:txBody>
                  <a:tcPr/>
                </a:tc>
              </a:tr>
              <a:tr h="370840">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Az egyszerű bejelentéshez kötött építési tevékenységet kivitelezési dokumentáció alapján, de az </a:t>
                      </a:r>
                      <a:r>
                        <a:rPr kumimoji="0" lang="hu-HU" sz="1800" b="1" kern="1200" dirty="0" err="1" smtClean="0">
                          <a:solidFill>
                            <a:schemeClr val="dk1"/>
                          </a:solidFill>
                          <a:effectLst/>
                          <a:latin typeface="Times New Roman" panose="02020603050405020304" pitchFamily="18" charset="0"/>
                          <a:ea typeface="+mn-ea"/>
                          <a:cs typeface="Times New Roman" panose="02020603050405020304" pitchFamily="18" charset="0"/>
                        </a:rPr>
                        <a:t>Étv</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 13. § (2) bekezdés </a:t>
                      </a:r>
                      <a:r>
                        <a:rPr kumimoji="0" lang="hu-HU" sz="1800" b="1" i="1" kern="1200" dirty="0" smtClean="0">
                          <a:solidFill>
                            <a:schemeClr val="dk1"/>
                          </a:solidFill>
                          <a:effectLst/>
                          <a:latin typeface="Times New Roman" panose="02020603050405020304" pitchFamily="18" charset="0"/>
                          <a:ea typeface="+mn-ea"/>
                          <a:cs typeface="Times New Roman" panose="02020603050405020304" pitchFamily="18" charset="0"/>
                        </a:rPr>
                        <a:t>a) </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és </a:t>
                      </a:r>
                      <a:r>
                        <a:rPr kumimoji="0" lang="hu-HU" sz="1800" b="1" i="1" kern="1200" dirty="0" smtClean="0">
                          <a:solidFill>
                            <a:schemeClr val="dk1"/>
                          </a:solidFill>
                          <a:effectLst/>
                          <a:latin typeface="Times New Roman" panose="02020603050405020304" pitchFamily="18" charset="0"/>
                          <a:ea typeface="+mn-ea"/>
                          <a:cs typeface="Times New Roman" panose="02020603050405020304" pitchFamily="18" charset="0"/>
                        </a:rPr>
                        <a:t>b) </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pontjának megsértésével végzik</a:t>
                      </a:r>
                      <a:endParaRPr lang="hu-HU" sz="1800" b="1" dirty="0">
                        <a:latin typeface="Times New Roman" panose="02020603050405020304" pitchFamily="18" charset="0"/>
                        <a:cs typeface="Times New Roman" panose="02020603050405020304" pitchFamily="18" charset="0"/>
                      </a:endParaRPr>
                    </a:p>
                  </a:txBody>
                  <a:tcPr/>
                </a:tc>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TERVEZŐ: 200 000 Ft</a:t>
                      </a:r>
                      <a:b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b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+ 0,005xSZÉ, legfeljebb 500 000 Ft</a:t>
                      </a:r>
                      <a:endParaRPr lang="hu-HU" sz="1800" b="1" dirty="0">
                        <a:latin typeface="Times New Roman" panose="02020603050405020304" pitchFamily="18" charset="0"/>
                        <a:cs typeface="Times New Roman" panose="02020603050405020304" pitchFamily="18" charset="0"/>
                      </a:endParaRPr>
                    </a:p>
                  </a:txBody>
                  <a:tcPr/>
                </a:tc>
              </a:tr>
              <a:tr h="370840">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Az engedélyezési dokumentáció és a kivitelezési dokumentáció összhangjának hiánya</a:t>
                      </a:r>
                      <a:endParaRPr lang="hu-HU" sz="1800" b="1" dirty="0">
                        <a:latin typeface="Times New Roman" panose="02020603050405020304" pitchFamily="18" charset="0"/>
                        <a:cs typeface="Times New Roman" panose="02020603050405020304" pitchFamily="18" charset="0"/>
                      </a:endParaRPr>
                    </a:p>
                  </a:txBody>
                  <a:tcPr/>
                </a:tc>
                <a:tc>
                  <a:txBody>
                    <a:bodyPr/>
                    <a:lstStyle/>
                    <a:p>
                      <a:r>
                        <a:rPr lang="hu-HU" sz="1800" b="1" dirty="0" smtClean="0">
                          <a:latin typeface="Times New Roman" panose="02020603050405020304" pitchFamily="18" charset="0"/>
                          <a:cs typeface="Times New Roman" panose="02020603050405020304" pitchFamily="18" charset="0"/>
                        </a:rPr>
                        <a:t>ÉPÍTTETŐ: </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80 000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TERVEZŐ: 100 000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MŰSZAKI ELLENŐR: 80 000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FŐVÁLL. KIVITELEZŐ: 80 000 Ft</a:t>
                      </a:r>
                      <a:endParaRPr lang="hu-HU" sz="1800" b="1" dirty="0">
                        <a:latin typeface="Times New Roman" panose="02020603050405020304" pitchFamily="18" charset="0"/>
                        <a:cs typeface="Times New Roman" panose="02020603050405020304" pitchFamily="18" charset="0"/>
                      </a:endParaRPr>
                    </a:p>
                  </a:txBody>
                  <a:tcPr/>
                </a:tc>
              </a:tr>
              <a:tr h="1427151">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Építőipari kivitelezési tevékenység végzése kivitelezési dokumentáció nélkül</a:t>
                      </a:r>
                      <a:endParaRPr lang="hu-HU" sz="1800" b="1" dirty="0">
                        <a:latin typeface="Times New Roman" panose="02020603050405020304" pitchFamily="18" charset="0"/>
                        <a:cs typeface="Times New Roman" panose="02020603050405020304" pitchFamily="18" charset="0"/>
                      </a:endParaRPr>
                    </a:p>
                  </a:txBody>
                  <a:tcPr/>
                </a:tc>
                <a:tc>
                  <a:txBody>
                    <a:bodyPr/>
                    <a:lstStyle/>
                    <a:p>
                      <a:r>
                        <a:rPr lang="hu-HU" sz="1800" b="1" dirty="0" smtClean="0">
                          <a:latin typeface="Times New Roman" panose="02020603050405020304" pitchFamily="18" charset="0"/>
                          <a:cs typeface="Times New Roman" panose="02020603050405020304" pitchFamily="18" charset="0"/>
                        </a:rPr>
                        <a:t>ÉPÍTTETŐ: </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80 000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MŰSZAKI ELLENŐR: 80 000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FŐVÁLL. KIVITELEZŐ: 100 000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FELELŐS MŰSZAKI VEZETŐ: 80e Ft</a:t>
                      </a:r>
                      <a:endParaRPr lang="hu-HU" sz="1800" b="1" dirty="0" smtClean="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5545239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rtalom helye 3"/>
          <p:cNvGraphicFramePr>
            <a:graphicFrameLocks noGrp="1"/>
          </p:cNvGraphicFramePr>
          <p:nvPr>
            <p:ph idx="1"/>
            <p:extLst>
              <p:ext uri="{D42A27DB-BD31-4B8C-83A1-F6EECF244321}">
                <p14:modId xmlns:p14="http://schemas.microsoft.com/office/powerpoint/2010/main" val="3038835829"/>
              </p:ext>
            </p:extLst>
          </p:nvPr>
        </p:nvGraphicFramePr>
        <p:xfrm>
          <a:off x="107504" y="332656"/>
          <a:ext cx="8784976" cy="6217920"/>
        </p:xfrm>
        <a:graphic>
          <a:graphicData uri="http://schemas.openxmlformats.org/drawingml/2006/table">
            <a:tbl>
              <a:tblPr firstRow="1" bandRow="1">
                <a:tableStyleId>{5C22544A-7EE6-4342-B048-85BDC9FD1C3A}</a:tableStyleId>
              </a:tblPr>
              <a:tblGrid>
                <a:gridCol w="4464495"/>
                <a:gridCol w="4320481"/>
              </a:tblGrid>
              <a:tr h="1152128">
                <a:tc>
                  <a:txBody>
                    <a:bodyPr/>
                    <a:lstStyle/>
                    <a:p>
                      <a:r>
                        <a:rPr kumimoji="0" lang="hu-HU" sz="2000" b="1" kern="1200" dirty="0" smtClean="0">
                          <a:solidFill>
                            <a:schemeClr val="tx1"/>
                          </a:solidFill>
                          <a:effectLst/>
                          <a:latin typeface="Times New Roman" panose="02020603050405020304" pitchFamily="18" charset="0"/>
                          <a:ea typeface="+mn-ea"/>
                          <a:cs typeface="Times New Roman" panose="02020603050405020304" pitchFamily="18" charset="0"/>
                        </a:rPr>
                        <a:t>Kivitelezési dokumentációtól eltérő kivitelezés</a:t>
                      </a:r>
                      <a:endParaRPr lang="hu-HU" sz="2000"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hu-HU" b="1" dirty="0" smtClean="0">
                          <a:solidFill>
                            <a:schemeClr val="tx1"/>
                          </a:solidFill>
                          <a:latin typeface="Times New Roman" panose="02020603050405020304" pitchFamily="18" charset="0"/>
                          <a:cs typeface="Times New Roman" panose="02020603050405020304" pitchFamily="18" charset="0"/>
                        </a:rPr>
                        <a:t>ÉPÍTTETŐ: </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80 000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MŰSZAKI ELLENŐR: 80 000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FŐVÁLL. KIVITELEZŐ: 150 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FELELŐS MŰSZAKI VEZETŐ: 100e Ft</a:t>
                      </a:r>
                      <a:endParaRPr lang="hu-HU" b="1" dirty="0" smtClean="0">
                        <a:latin typeface="Times New Roman" panose="02020603050405020304" pitchFamily="18" charset="0"/>
                        <a:cs typeface="Times New Roman" panose="02020603050405020304" pitchFamily="18" charset="0"/>
                      </a:endParaRPr>
                    </a:p>
                  </a:txBody>
                  <a:tcPr/>
                </a:tc>
              </a:tr>
              <a:tr h="370840">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Építőipari kivitelezési tevékenység végzése felelős műszaki vezető nélkül, a jogszabályi kötelezettség fennállása esetén</a:t>
                      </a:r>
                      <a:endParaRPr lang="hu-HU" b="1" dirty="0">
                        <a:latin typeface="Times New Roman" panose="02020603050405020304" pitchFamily="18" charset="0"/>
                        <a:cs typeface="Times New Roman" panose="02020603050405020304" pitchFamily="18" charset="0"/>
                      </a:endParaRPr>
                    </a:p>
                  </a:txBody>
                  <a:tcPr/>
                </a:tc>
                <a:tc>
                  <a:txBody>
                    <a:bodyPr/>
                    <a:lstStyle/>
                    <a:p>
                      <a:r>
                        <a:rPr lang="hu-HU" b="1" dirty="0" smtClean="0">
                          <a:solidFill>
                            <a:schemeClr val="tx1"/>
                          </a:solidFill>
                          <a:latin typeface="Times New Roman" panose="02020603050405020304" pitchFamily="18" charset="0"/>
                          <a:cs typeface="Times New Roman" panose="02020603050405020304" pitchFamily="18" charset="0"/>
                        </a:rPr>
                        <a:t>ÉPÍTTETŐ: </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80 000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MŰSZAKI ELLENŐR: 80 000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FŐVÁLL. KIVITELEZŐ: 150 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MEGRENDELŐ VÁLL: KIV:: 100e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ALVÁLLALKOZÓ KIV:: 150eFt</a:t>
                      </a:r>
                      <a:endParaRPr lang="hu-HU" b="1" dirty="0" smtClean="0">
                        <a:latin typeface="Times New Roman" panose="02020603050405020304" pitchFamily="18" charset="0"/>
                        <a:cs typeface="Times New Roman" panose="02020603050405020304" pitchFamily="18" charset="0"/>
                      </a:endParaRPr>
                    </a:p>
                  </a:txBody>
                  <a:tcPr/>
                </a:tc>
              </a:tr>
              <a:tr h="370840">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Építési szakmunka végeztetése vagy végzése a tevékenységre előírt szakmai feltétel hiányában, foglalkoztatott személyenként megállapítva</a:t>
                      </a:r>
                      <a:endParaRPr lang="hu-HU" b="1" dirty="0">
                        <a:latin typeface="Times New Roman" panose="02020603050405020304" pitchFamily="18" charset="0"/>
                        <a:cs typeface="Times New Roman" panose="02020603050405020304" pitchFamily="18" charset="0"/>
                      </a:endParaRPr>
                    </a:p>
                  </a:txBody>
                  <a:tcPr/>
                </a:tc>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FŐVÁLL. KIVITELEZŐ: 150 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MEGRENDELŐ VÁLL: KIV:: 150e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ALVÁLLALKOZÓ KIV:: 80eFt</a:t>
                      </a:r>
                      <a:endParaRPr lang="hu-HU" b="1" dirty="0" smtClean="0">
                        <a:latin typeface="Times New Roman" panose="02020603050405020304" pitchFamily="18" charset="0"/>
                        <a:cs typeface="Times New Roman" panose="02020603050405020304" pitchFamily="18" charset="0"/>
                      </a:endParaRPr>
                    </a:p>
                  </a:txBody>
                  <a:tcPr/>
                </a:tc>
              </a:tr>
              <a:tr h="370840">
                <a:tc>
                  <a:txBody>
                    <a:bodyPr/>
                    <a:lstStyle/>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Szakszerűtlen kivitelezés, ezen belül a nem megfelelő teljesítményű építési termékek vagy szerkezetek felhasználása, beépítése</a:t>
                      </a:r>
                      <a:endParaRPr lang="hu-HU" b="1" dirty="0">
                        <a:latin typeface="Times New Roman" panose="02020603050405020304" pitchFamily="18" charset="0"/>
                        <a:cs typeface="Times New Roman" panose="02020603050405020304" pitchFamily="18" charset="0"/>
                      </a:endParaRPr>
                    </a:p>
                  </a:txBody>
                  <a:tcPr/>
                </a:tc>
                <a:tc>
                  <a:txBody>
                    <a:bodyPr/>
                    <a:lstStyle/>
                    <a:p>
                      <a:r>
                        <a:rPr lang="hu-HU" b="1" dirty="0" smtClean="0">
                          <a:latin typeface="Times New Roman" panose="02020603050405020304" pitchFamily="18" charset="0"/>
                          <a:cs typeface="Times New Roman" panose="02020603050405020304" pitchFamily="18" charset="0"/>
                        </a:rPr>
                        <a:t>ÉPÍTTETŐ:  80e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FŐVÁLL. KIVITELEZŐ: 100 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MŰSZAKI</a:t>
                      </a:r>
                      <a:r>
                        <a:rPr kumimoji="0" lang="hu-HU" sz="1800" b="1" kern="1200" baseline="0" dirty="0" smtClean="0">
                          <a:solidFill>
                            <a:schemeClr val="dk1"/>
                          </a:solidFill>
                          <a:effectLst/>
                          <a:latin typeface="Times New Roman" panose="02020603050405020304" pitchFamily="18" charset="0"/>
                          <a:ea typeface="+mn-ea"/>
                          <a:cs typeface="Times New Roman" panose="02020603050405020304" pitchFamily="18" charset="0"/>
                        </a:rPr>
                        <a:t> ELLENŐR</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 80e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FELELŐS MŰSZAKI VEZETŐ:: 150eFt</a:t>
                      </a:r>
                      <a:endParaRPr lang="hu-HU" b="1" dirty="0" smtClean="0">
                        <a:latin typeface="Times New Roman" panose="02020603050405020304" pitchFamily="18" charset="0"/>
                        <a:cs typeface="Times New Roman" panose="02020603050405020304"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hu-HU" sz="1800" b="1" kern="1200" dirty="0" smtClean="0">
                          <a:solidFill>
                            <a:schemeClr val="tx1"/>
                          </a:solidFill>
                          <a:effectLst/>
                          <a:latin typeface="Times New Roman" panose="02020603050405020304" pitchFamily="18" charset="0"/>
                          <a:ea typeface="+mn-ea"/>
                          <a:cs typeface="Times New Roman" panose="02020603050405020304" pitchFamily="18" charset="0"/>
                        </a:rPr>
                        <a:t>Az állékonyságot, az életet vagy egészséget veszélyeztető állapot előidézése</a:t>
                      </a:r>
                      <a:endParaRPr lang="hu-HU" b="1" dirty="0" smtClean="0">
                        <a:solidFill>
                          <a:schemeClr val="tx1"/>
                        </a:solidFill>
                        <a:latin typeface="Times New Roman" panose="02020603050405020304" pitchFamily="18" charset="0"/>
                        <a:cs typeface="Times New Roman" panose="02020603050405020304" pitchFamily="18" charset="0"/>
                      </a:endParaRPr>
                    </a:p>
                    <a:p>
                      <a:endParaRPr lang="hu-HU" b="1" dirty="0">
                        <a:latin typeface="Times New Roman" panose="02020603050405020304" pitchFamily="18" charset="0"/>
                        <a:cs typeface="Times New Roman" panose="02020603050405020304" pitchFamily="18" charset="0"/>
                      </a:endParaRPr>
                    </a:p>
                  </a:txBody>
                  <a:tcPr/>
                </a:tc>
                <a:tc>
                  <a:txBody>
                    <a:bodyPr/>
                    <a:lstStyle/>
                    <a:p>
                      <a:r>
                        <a:rPr lang="hu-HU" b="1" dirty="0" smtClean="0">
                          <a:solidFill>
                            <a:schemeClr val="tx1"/>
                          </a:solidFill>
                          <a:latin typeface="Times New Roman" panose="02020603050405020304" pitchFamily="18" charset="0"/>
                          <a:cs typeface="Times New Roman" panose="02020603050405020304" pitchFamily="18" charset="0"/>
                        </a:rPr>
                        <a:t>ÉPÍTTETŐ: </a:t>
                      </a:r>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200 000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MŰSZAKI ELLENŐR: 200 000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FŐVÁLL. KIVITELEZŐ: 400 e Ft</a:t>
                      </a:r>
                    </a:p>
                    <a:p>
                      <a:r>
                        <a:rPr kumimoji="0" lang="hu-HU" sz="1800" b="1" kern="1200" dirty="0" smtClean="0">
                          <a:solidFill>
                            <a:schemeClr val="dk1"/>
                          </a:solidFill>
                          <a:effectLst/>
                          <a:latin typeface="Times New Roman" panose="02020603050405020304" pitchFamily="18" charset="0"/>
                          <a:ea typeface="+mn-ea"/>
                          <a:cs typeface="Times New Roman" panose="02020603050405020304" pitchFamily="18" charset="0"/>
                        </a:rPr>
                        <a:t>FELELŐS MŰSZAKI VEZETŐ: 500e Ft</a:t>
                      </a:r>
                      <a:endParaRPr lang="hu-HU" b="1" dirty="0" smtClean="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426205184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07504" y="188640"/>
            <a:ext cx="8928992" cy="6552728"/>
          </a:xfrm>
        </p:spPr>
        <p:txBody>
          <a:bodyPr>
            <a:normAutofit/>
          </a:bodyPr>
          <a:lstStyle/>
          <a:p>
            <a:pPr marL="82296" indent="0">
              <a:buNone/>
            </a:pPr>
            <a:r>
              <a:rPr lang="hu-HU" sz="3200" b="1" dirty="0" smtClean="0">
                <a:latin typeface="Times New Roman" panose="02020603050405020304" pitchFamily="18" charset="0"/>
                <a:cs typeface="Times New Roman" panose="02020603050405020304" pitchFamily="18" charset="0"/>
              </a:rPr>
              <a:t>Fokozatosság elve! Figyelmeztetés, bírságolás</a:t>
            </a:r>
          </a:p>
          <a:p>
            <a:r>
              <a:rPr lang="hu-HU" dirty="0" smtClean="0">
                <a:latin typeface="Times New Roman" panose="02020603050405020304" pitchFamily="18" charset="0"/>
                <a:cs typeface="Times New Roman" panose="02020603050405020304" pitchFamily="18" charset="0"/>
              </a:rPr>
              <a:t>egy ellenőrzésen </a:t>
            </a:r>
            <a:r>
              <a:rPr lang="hu-HU" dirty="0">
                <a:latin typeface="Times New Roman" panose="02020603050405020304" pitchFamily="18" charset="0"/>
                <a:cs typeface="Times New Roman" panose="02020603050405020304" pitchFamily="18" charset="0"/>
              </a:rPr>
              <a:t>ugyanazon résztvevővel szemben egy </a:t>
            </a:r>
            <a:r>
              <a:rPr lang="hu-HU" dirty="0" smtClean="0">
                <a:latin typeface="Times New Roman" panose="02020603050405020304" pitchFamily="18" charset="0"/>
                <a:cs typeface="Times New Roman" panose="02020603050405020304" pitchFamily="18" charset="0"/>
              </a:rPr>
              <a:t>cselekményben több </a:t>
            </a:r>
            <a:r>
              <a:rPr lang="hu-HU" dirty="0">
                <a:latin typeface="Times New Roman" panose="02020603050405020304" pitchFamily="18" charset="0"/>
                <a:cs typeface="Times New Roman" panose="02020603050405020304" pitchFamily="18" charset="0"/>
              </a:rPr>
              <a:t>jogsértés miatt</a:t>
            </a:r>
          </a:p>
          <a:p>
            <a:pPr marL="603504" lvl="2" indent="0">
              <a:buNone/>
            </a:pPr>
            <a:r>
              <a:rPr lang="hu-HU" sz="3200" i="1" dirty="0">
                <a:latin typeface="Times New Roman" panose="02020603050405020304" pitchFamily="18" charset="0"/>
                <a:cs typeface="Times New Roman" panose="02020603050405020304" pitchFamily="18" charset="0"/>
              </a:rPr>
              <a:t>a) </a:t>
            </a:r>
            <a:r>
              <a:rPr lang="hu-HU" sz="3200" dirty="0" err="1">
                <a:latin typeface="Times New Roman" panose="02020603050405020304" pitchFamily="18" charset="0"/>
                <a:cs typeface="Times New Roman" panose="02020603050405020304" pitchFamily="18" charset="0"/>
              </a:rPr>
              <a:t>a</a:t>
            </a:r>
            <a:r>
              <a:rPr lang="hu-HU" sz="3200" dirty="0">
                <a:latin typeface="Times New Roman" panose="02020603050405020304" pitchFamily="18" charset="0"/>
                <a:cs typeface="Times New Roman" panose="02020603050405020304" pitchFamily="18" charset="0"/>
              </a:rPr>
              <a:t> legmagasabb bírságot </a:t>
            </a:r>
            <a:r>
              <a:rPr lang="hu-HU" sz="3200" dirty="0" smtClean="0">
                <a:latin typeface="Times New Roman" panose="02020603050405020304" pitchFamily="18" charset="0"/>
                <a:cs typeface="Times New Roman" panose="02020603050405020304" pitchFamily="18" charset="0"/>
              </a:rPr>
              <a:t>ötven </a:t>
            </a:r>
            <a:r>
              <a:rPr lang="hu-HU" sz="3200" dirty="0">
                <a:latin typeface="Times New Roman" panose="02020603050405020304" pitchFamily="18" charset="0"/>
                <a:cs typeface="Times New Roman" panose="02020603050405020304" pitchFamily="18" charset="0"/>
              </a:rPr>
              <a:t>százalékkal </a:t>
            </a:r>
            <a:r>
              <a:rPr lang="hu-HU" sz="3200" dirty="0" smtClean="0">
                <a:latin typeface="Times New Roman" panose="02020603050405020304" pitchFamily="18" charset="0"/>
                <a:cs typeface="Times New Roman" panose="02020603050405020304" pitchFamily="18" charset="0"/>
              </a:rPr>
              <a:t>emelt </a:t>
            </a:r>
            <a:r>
              <a:rPr lang="hu-HU" sz="3200" dirty="0">
                <a:latin typeface="Times New Roman" panose="02020603050405020304" pitchFamily="18" charset="0"/>
                <a:cs typeface="Times New Roman" panose="02020603050405020304" pitchFamily="18" charset="0"/>
              </a:rPr>
              <a:t>összege vagy</a:t>
            </a:r>
          </a:p>
          <a:p>
            <a:pPr marL="603504" lvl="2" indent="0">
              <a:buNone/>
            </a:pPr>
            <a:r>
              <a:rPr lang="hu-HU" sz="3200" i="1" dirty="0">
                <a:latin typeface="Times New Roman" panose="02020603050405020304" pitchFamily="18" charset="0"/>
                <a:cs typeface="Times New Roman" panose="02020603050405020304" pitchFamily="18" charset="0"/>
              </a:rPr>
              <a:t>b) </a:t>
            </a:r>
            <a:r>
              <a:rPr lang="hu-HU" sz="3200" dirty="0">
                <a:latin typeface="Times New Roman" panose="02020603050405020304" pitchFamily="18" charset="0"/>
                <a:cs typeface="Times New Roman" panose="02020603050405020304" pitchFamily="18" charset="0"/>
              </a:rPr>
              <a:t>a megállapított jogsértések összeadott bírságösszege</a:t>
            </a:r>
          </a:p>
          <a:p>
            <a:pPr marL="82296" indent="0">
              <a:buNone/>
            </a:pPr>
            <a:r>
              <a:rPr lang="hu-HU" dirty="0">
                <a:latin typeface="Times New Roman" panose="02020603050405020304" pitchFamily="18" charset="0"/>
                <a:cs typeface="Times New Roman" panose="02020603050405020304" pitchFamily="18" charset="0"/>
              </a:rPr>
              <a:t>közül azt szabja ki, amelynek a mértéke </a:t>
            </a:r>
            <a:r>
              <a:rPr lang="hu-HU" dirty="0" smtClean="0">
                <a:latin typeface="Times New Roman" panose="02020603050405020304" pitchFamily="18" charset="0"/>
                <a:cs typeface="Times New Roman" panose="02020603050405020304" pitchFamily="18" charset="0"/>
              </a:rPr>
              <a:t>kisebb.</a:t>
            </a:r>
          </a:p>
          <a:p>
            <a:r>
              <a:rPr lang="hu-HU" dirty="0">
                <a:latin typeface="Times New Roman" panose="02020603050405020304" pitchFamily="18" charset="0"/>
                <a:cs typeface="Times New Roman" panose="02020603050405020304" pitchFamily="18" charset="0"/>
              </a:rPr>
              <a:t>többfajta építési tevékenység folytatásában több jogsértő cselekmény megvalósításakor a bírságot tevékenységenként kell kiszabni.</a:t>
            </a:r>
          </a:p>
          <a:p>
            <a:pPr marL="82296" indent="0">
              <a:buNone/>
            </a:pP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23825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3528" y="620688"/>
            <a:ext cx="8424936" cy="5256584"/>
          </a:xfrm>
        </p:spPr>
        <p:txBody>
          <a:bodyPr>
            <a:normAutofit/>
          </a:bodyPr>
          <a:lstStyle/>
          <a:p>
            <a:r>
              <a:rPr lang="hu-HU" sz="2800" dirty="0" smtClean="0">
                <a:latin typeface="Times New Roman" panose="02020603050405020304" pitchFamily="18" charset="0"/>
                <a:cs typeface="Times New Roman" panose="02020603050405020304" pitchFamily="18" charset="0"/>
              </a:rPr>
              <a:t>az </a:t>
            </a:r>
            <a:r>
              <a:rPr lang="hu-HU" sz="2800" dirty="0">
                <a:latin typeface="Times New Roman" panose="02020603050405020304" pitchFamily="18" charset="0"/>
                <a:cs typeface="Times New Roman" panose="02020603050405020304" pitchFamily="18" charset="0"/>
              </a:rPr>
              <a:t>építési műszaki ellenőr </a:t>
            </a:r>
            <a:r>
              <a:rPr lang="hu-HU" sz="2800" dirty="0" smtClean="0">
                <a:latin typeface="Times New Roman" panose="02020603050405020304" pitchFamily="18" charset="0"/>
                <a:cs typeface="Times New Roman" panose="02020603050405020304" pitchFamily="18" charset="0"/>
              </a:rPr>
              <a:t>mentesül </a:t>
            </a:r>
            <a:r>
              <a:rPr lang="hu-HU" sz="2800" dirty="0">
                <a:latin typeface="Times New Roman" panose="02020603050405020304" pitchFamily="18" charset="0"/>
                <a:cs typeface="Times New Roman" panose="02020603050405020304" pitchFamily="18" charset="0"/>
              </a:rPr>
              <a:t>a bírság megfizetése alól, ha bizonyítja, hogy az adott jogsértő cselekményt az építési naplóban rögzítette és arról az építtetőt tájékoztatta</a:t>
            </a:r>
            <a:r>
              <a:rPr lang="hu-HU" sz="2800" dirty="0" smtClean="0">
                <a:latin typeface="Times New Roman" panose="02020603050405020304" pitchFamily="18" charset="0"/>
                <a:cs typeface="Times New Roman" panose="02020603050405020304" pitchFamily="18" charset="0"/>
              </a:rPr>
              <a:t>., és </a:t>
            </a:r>
            <a:r>
              <a:rPr lang="hu-HU" sz="2800" dirty="0">
                <a:latin typeface="Times New Roman" panose="02020603050405020304" pitchFamily="18" charset="0"/>
                <a:cs typeface="Times New Roman" panose="02020603050405020304" pitchFamily="18" charset="0"/>
              </a:rPr>
              <a:t>az építtető ennek ellenére a szükséges intézkedés megtételét elmulasztotta.</a:t>
            </a:r>
            <a:r>
              <a:rPr lang="hu-HU" sz="2800" dirty="0" smtClean="0">
                <a:latin typeface="Times New Roman" panose="02020603050405020304" pitchFamily="18" charset="0"/>
                <a:cs typeface="Times New Roman" panose="02020603050405020304" pitchFamily="18" charset="0"/>
              </a:rPr>
              <a:t> Ilyen esetben a megállapított </a:t>
            </a:r>
            <a:r>
              <a:rPr lang="hu-HU" sz="2800" dirty="0">
                <a:latin typeface="Times New Roman" panose="02020603050405020304" pitchFamily="18" charset="0"/>
                <a:cs typeface="Times New Roman" panose="02020603050405020304" pitchFamily="18" charset="0"/>
              </a:rPr>
              <a:t>bírság az építtetőt </a:t>
            </a:r>
            <a:r>
              <a:rPr lang="hu-HU" sz="2800" dirty="0" smtClean="0">
                <a:latin typeface="Times New Roman" panose="02020603050405020304" pitchFamily="18" charset="0"/>
                <a:cs typeface="Times New Roman" panose="02020603050405020304" pitchFamily="18" charset="0"/>
              </a:rPr>
              <a:t>terheli.</a:t>
            </a:r>
          </a:p>
          <a:p>
            <a:r>
              <a:rPr lang="hu-HU" sz="2800" dirty="0" smtClean="0">
                <a:latin typeface="Times New Roman" panose="02020603050405020304" pitchFamily="18" charset="0"/>
                <a:cs typeface="Times New Roman" panose="02020603050405020304" pitchFamily="18" charset="0"/>
              </a:rPr>
              <a:t>ha </a:t>
            </a:r>
            <a:r>
              <a:rPr lang="hu-HU" sz="2800" dirty="0">
                <a:latin typeface="Times New Roman" panose="02020603050405020304" pitchFamily="18" charset="0"/>
                <a:cs typeface="Times New Roman" panose="02020603050405020304" pitchFamily="18" charset="0"/>
              </a:rPr>
              <a:t>a kivitelező az építési napló vezetésével a felelős műszaki vezetőt bizonyíthatóan megbízza, akkor az építési napló hiánya vagy az építési napló vezetésére vonatkozó szabályok megsértése miatt a kivitelezőt terhelő </a:t>
            </a:r>
            <a:r>
              <a:rPr lang="hu-HU" sz="2800" dirty="0" smtClean="0">
                <a:latin typeface="Times New Roman" panose="02020603050405020304" pitchFamily="18" charset="0"/>
                <a:cs typeface="Times New Roman" panose="02020603050405020304" pitchFamily="18" charset="0"/>
              </a:rPr>
              <a:t>bírságtétel </a:t>
            </a:r>
            <a:r>
              <a:rPr lang="hu-HU" sz="2800" dirty="0">
                <a:latin typeface="Times New Roman" panose="02020603050405020304" pitchFamily="18" charset="0"/>
                <a:cs typeface="Times New Roman" panose="02020603050405020304" pitchFamily="18" charset="0"/>
              </a:rPr>
              <a:t>a felelős műszaki vezetőt terheli</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88542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3528" y="548680"/>
            <a:ext cx="8568952" cy="5040560"/>
          </a:xfrm>
        </p:spPr>
        <p:txBody>
          <a:bodyPr>
            <a:normAutofit/>
          </a:bodyPr>
          <a:lstStyle/>
          <a:p>
            <a:r>
              <a:rPr lang="hu-HU" sz="2800" dirty="0">
                <a:latin typeface="Times New Roman" panose="02020603050405020304" pitchFamily="18" charset="0"/>
                <a:cs typeface="Times New Roman" panose="02020603050405020304" pitchFamily="18" charset="0"/>
              </a:rPr>
              <a:t>a felelős műszaki vezetővel szemben megállapított bírság a fővállalkozó kivitelezőt terheli, ha a felelős műszaki vezető bizonyítja, hogy az adott jogsértő cselekményről a fővállalkozó kivitelezőt tájékoztatta, aki ennek ellenére a szükséges intézkedés megtételét </a:t>
            </a:r>
            <a:r>
              <a:rPr lang="hu-HU" sz="2800" dirty="0" smtClean="0">
                <a:latin typeface="Times New Roman" panose="02020603050405020304" pitchFamily="18" charset="0"/>
                <a:cs typeface="Times New Roman" panose="02020603050405020304" pitchFamily="18" charset="0"/>
              </a:rPr>
              <a:t>elmulasztotta.</a:t>
            </a:r>
          </a:p>
          <a:p>
            <a:r>
              <a:rPr lang="hu-HU" sz="2800" dirty="0" smtClean="0">
                <a:latin typeface="Times New Roman" panose="02020603050405020304" pitchFamily="18" charset="0"/>
                <a:cs typeface="Times New Roman" panose="02020603050405020304" pitchFamily="18" charset="0"/>
              </a:rPr>
              <a:t>ha </a:t>
            </a:r>
            <a:r>
              <a:rPr lang="hu-HU" sz="2800" dirty="0">
                <a:latin typeface="Times New Roman" panose="02020603050405020304" pitchFamily="18" charset="0"/>
                <a:cs typeface="Times New Roman" panose="02020603050405020304" pitchFamily="18" charset="0"/>
              </a:rPr>
              <a:t>az építésfelügyeleti hatósági ellenőrzés a vállalkozó kérelmére indul, a feltárt mulasztások megszüntetésének előírása mellett csak életveszélyt okozó hiányosság esetében vagy az építési napló vezetésének hiánya miatt lehet építésfelügyeleti bírságot megállapítani</a:t>
            </a:r>
            <a:r>
              <a:rPr lang="hu-HU" sz="2800" dirty="0" smtClean="0"/>
              <a:t>.</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854327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560" y="116632"/>
            <a:ext cx="8064896" cy="720080"/>
          </a:xfrm>
        </p:spPr>
        <p:txBody>
          <a:bodyPr>
            <a:noAutofit/>
          </a:bodyPr>
          <a:lstStyle/>
          <a:p>
            <a:pPr algn="ctr"/>
            <a:r>
              <a:rPr lang="hu-HU" sz="4400" b="1" dirty="0" smtClean="0">
                <a:latin typeface="Times New Roman" panose="02020603050405020304" pitchFamily="18" charset="0"/>
                <a:cs typeface="Times New Roman" panose="02020603050405020304" pitchFamily="18" charset="0"/>
              </a:rPr>
              <a:t>Közigazgatási szankció</a:t>
            </a:r>
            <a:endParaRPr lang="hu-HU" sz="4400" b="1"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827584" y="1268760"/>
            <a:ext cx="7560840" cy="5472608"/>
          </a:xfrm>
        </p:spPr>
        <p:txBody>
          <a:bodyPr>
            <a:normAutofit/>
          </a:bodyPr>
          <a:lstStyle/>
          <a:p>
            <a:r>
              <a:rPr lang="hu-HU" sz="4000" b="1" dirty="0" smtClean="0">
                <a:latin typeface="Times New Roman" panose="02020603050405020304" pitchFamily="18" charset="0"/>
                <a:cs typeface="Times New Roman" panose="02020603050405020304" pitchFamily="18" charset="0"/>
              </a:rPr>
              <a:t>Kamarai szankciók</a:t>
            </a:r>
          </a:p>
          <a:p>
            <a:r>
              <a:rPr lang="hu-HU" sz="4000" b="1" dirty="0" smtClean="0">
                <a:latin typeface="Times New Roman" panose="02020603050405020304" pitchFamily="18" charset="0"/>
                <a:cs typeface="Times New Roman" panose="02020603050405020304" pitchFamily="18" charset="0"/>
              </a:rPr>
              <a:t>Munkaügyi szankciók</a:t>
            </a:r>
          </a:p>
          <a:p>
            <a:r>
              <a:rPr lang="hu-HU" sz="4000" b="1" dirty="0" smtClean="0">
                <a:latin typeface="Times New Roman" panose="02020603050405020304" pitchFamily="18" charset="0"/>
                <a:cs typeface="Times New Roman" panose="02020603050405020304" pitchFamily="18" charset="0"/>
              </a:rPr>
              <a:t>Munkavédelmi szankciók</a:t>
            </a:r>
          </a:p>
          <a:p>
            <a:r>
              <a:rPr lang="hu-HU" sz="4000" b="1" dirty="0" smtClean="0">
                <a:latin typeface="Times New Roman" panose="02020603050405020304" pitchFamily="18" charset="0"/>
                <a:cs typeface="Times New Roman" panose="02020603050405020304" pitchFamily="18" charset="0"/>
              </a:rPr>
              <a:t>Egészségvédelmi szankciók</a:t>
            </a:r>
          </a:p>
          <a:p>
            <a:r>
              <a:rPr lang="hu-HU" sz="4000" b="1" dirty="0" smtClean="0">
                <a:latin typeface="Times New Roman" panose="02020603050405020304" pitchFamily="18" charset="0"/>
                <a:cs typeface="Times New Roman" panose="02020603050405020304" pitchFamily="18" charset="0"/>
              </a:rPr>
              <a:t>Szabálysértési szankciók</a:t>
            </a:r>
            <a:endParaRPr lang="hu-HU"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4625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116632"/>
            <a:ext cx="8754176" cy="936104"/>
          </a:xfrm>
        </p:spPr>
        <p:txBody>
          <a:bodyPr>
            <a:noAutofit/>
          </a:bodyPr>
          <a:lstStyle/>
          <a:p>
            <a:r>
              <a:rPr lang="hu-HU" sz="4400" b="1" dirty="0" smtClean="0">
                <a:latin typeface="Times New Roman" panose="02020603050405020304" pitchFamily="18" charset="0"/>
                <a:cs typeface="Times New Roman" panose="02020603050405020304" pitchFamily="18" charset="0"/>
              </a:rPr>
              <a:t>Polgári jogi jogkövetkezmény</a:t>
            </a:r>
            <a:endParaRPr lang="hu-HU" sz="4400" b="1"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07504" y="1268760"/>
            <a:ext cx="8496944" cy="5256584"/>
          </a:xfrm>
        </p:spPr>
        <p:txBody>
          <a:bodyPr>
            <a:normAutofit/>
          </a:bodyPr>
          <a:lstStyle/>
          <a:p>
            <a:pPr marL="82296" indent="0">
              <a:buNone/>
            </a:pPr>
            <a:r>
              <a:rPr lang="hu-HU" sz="3200" b="1" i="1" dirty="0" smtClean="0">
                <a:latin typeface="Times New Roman" panose="02020603050405020304" pitchFamily="18" charset="0"/>
                <a:cs typeface="Times New Roman" panose="02020603050405020304" pitchFamily="18" charset="0"/>
              </a:rPr>
              <a:t>Felelősség </a:t>
            </a:r>
            <a:r>
              <a:rPr lang="hu-HU" sz="3200" b="1" i="1" dirty="0">
                <a:latin typeface="Times New Roman" panose="02020603050405020304" pitchFamily="18" charset="0"/>
                <a:cs typeface="Times New Roman" panose="02020603050405020304" pitchFamily="18" charset="0"/>
              </a:rPr>
              <a:t>szerződésszegéssel okozott </a:t>
            </a:r>
            <a:r>
              <a:rPr lang="hu-HU" sz="3200" b="1" i="1" dirty="0" smtClean="0">
                <a:latin typeface="Times New Roman" panose="02020603050405020304" pitchFamily="18" charset="0"/>
                <a:cs typeface="Times New Roman" panose="02020603050405020304" pitchFamily="18" charset="0"/>
              </a:rPr>
              <a:t>károkért</a:t>
            </a:r>
            <a:endParaRPr lang="hu-HU" sz="3200" b="1" dirty="0">
              <a:latin typeface="Times New Roman" panose="02020603050405020304" pitchFamily="18" charset="0"/>
              <a:cs typeface="Times New Roman" panose="02020603050405020304" pitchFamily="18" charset="0"/>
            </a:endParaRPr>
          </a:p>
          <a:p>
            <a:r>
              <a:rPr lang="hu-HU" sz="3200" dirty="0" smtClean="0">
                <a:latin typeface="Times New Roman" panose="02020603050405020304" pitchFamily="18" charset="0"/>
                <a:cs typeface="Times New Roman" panose="02020603050405020304" pitchFamily="18" charset="0"/>
              </a:rPr>
              <a:t>aki </a:t>
            </a:r>
            <a:r>
              <a:rPr lang="hu-HU" sz="3200" dirty="0">
                <a:latin typeface="Times New Roman" panose="02020603050405020304" pitchFamily="18" charset="0"/>
                <a:cs typeface="Times New Roman" panose="02020603050405020304" pitchFamily="18" charset="0"/>
              </a:rPr>
              <a:t>a szerződés megszegésével a másik félnek kárt okoz, köteles azt megtéríteni. </a:t>
            </a:r>
            <a:endParaRPr lang="hu-HU" sz="3200" dirty="0" smtClean="0">
              <a:latin typeface="Times New Roman" panose="02020603050405020304" pitchFamily="18" charset="0"/>
              <a:cs typeface="Times New Roman" panose="02020603050405020304" pitchFamily="18" charset="0"/>
            </a:endParaRPr>
          </a:p>
          <a:p>
            <a:r>
              <a:rPr lang="hu-HU" sz="3200" dirty="0" smtClean="0">
                <a:latin typeface="Times New Roman" panose="02020603050405020304" pitchFamily="18" charset="0"/>
                <a:cs typeface="Times New Roman" panose="02020603050405020304" pitchFamily="18" charset="0"/>
              </a:rPr>
              <a:t>meg </a:t>
            </a:r>
            <a:r>
              <a:rPr lang="hu-HU" sz="3200" dirty="0">
                <a:latin typeface="Times New Roman" panose="02020603050405020304" pitchFamily="18" charset="0"/>
                <a:cs typeface="Times New Roman" panose="02020603050405020304" pitchFamily="18" charset="0"/>
              </a:rPr>
              <a:t>kell téríteni a szolgáltatás tárgyában keletkezett kárt</a:t>
            </a:r>
            <a:r>
              <a:rPr lang="hu-HU" sz="3200" dirty="0" smtClean="0">
                <a:latin typeface="Times New Roman" panose="02020603050405020304" pitchFamily="18" charset="0"/>
                <a:cs typeface="Times New Roman" panose="02020603050405020304" pitchFamily="18" charset="0"/>
              </a:rPr>
              <a:t>. szándékos </a:t>
            </a:r>
            <a:r>
              <a:rPr lang="hu-HU" sz="3200" dirty="0">
                <a:latin typeface="Times New Roman" panose="02020603050405020304" pitchFamily="18" charset="0"/>
                <a:cs typeface="Times New Roman" panose="02020603050405020304" pitchFamily="18" charset="0"/>
              </a:rPr>
              <a:t>szerződésszegés esetén a jogosult teljes kárát meg kell téríteni</a:t>
            </a:r>
            <a:r>
              <a:rPr lang="hu-HU" sz="3200" dirty="0" smtClean="0">
                <a:latin typeface="Times New Roman" panose="02020603050405020304" pitchFamily="18" charset="0"/>
                <a:cs typeface="Times New Roman" panose="02020603050405020304" pitchFamily="18" charset="0"/>
              </a:rPr>
              <a:t>.</a:t>
            </a:r>
          </a:p>
          <a:p>
            <a:r>
              <a:rPr lang="hu-HU" sz="3200" dirty="0">
                <a:latin typeface="Times New Roman" panose="02020603050405020304" pitchFamily="18" charset="0"/>
                <a:cs typeface="Times New Roman" panose="02020603050405020304" pitchFamily="18" charset="0"/>
              </a:rPr>
              <a:t>a kártérítés méltányosságból való mérséklésének nincs helye</a:t>
            </a:r>
          </a:p>
          <a:p>
            <a:pPr marL="82296" indent="0">
              <a:buNone/>
            </a:pP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45657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07504" y="260648"/>
            <a:ext cx="8928992" cy="6480720"/>
          </a:xfrm>
        </p:spPr>
        <p:txBody>
          <a:bodyPr>
            <a:normAutofit fontScale="92500" lnSpcReduction="20000"/>
          </a:bodyPr>
          <a:lstStyle/>
          <a:p>
            <a:r>
              <a:rPr lang="hu-HU" sz="3500" b="1" dirty="0" smtClean="0">
                <a:latin typeface="Times New Roman" panose="02020603050405020304" pitchFamily="18" charset="0"/>
                <a:cs typeface="Times New Roman" panose="02020603050405020304" pitchFamily="18" charset="0"/>
              </a:rPr>
              <a:t>aki </a:t>
            </a:r>
            <a:r>
              <a:rPr lang="hu-HU" sz="3500" b="1" dirty="0">
                <a:latin typeface="Times New Roman" panose="02020603050405020304" pitchFamily="18" charset="0"/>
                <a:cs typeface="Times New Roman" panose="02020603050405020304" pitchFamily="18" charset="0"/>
              </a:rPr>
              <a:t>kötelezettsége teljesítéséhez vagy joga gyakorlásához más személy közreműködését veszi igénybe, az igénybevett személy magatartásáért úgy felel, mintha maga járt volna el</a:t>
            </a:r>
            <a:r>
              <a:rPr lang="hu-HU" sz="3500" b="1" dirty="0" smtClean="0">
                <a:latin typeface="Times New Roman" panose="02020603050405020304" pitchFamily="18" charset="0"/>
                <a:cs typeface="Times New Roman" panose="02020603050405020304" pitchFamily="18" charset="0"/>
              </a:rPr>
              <a:t>.</a:t>
            </a:r>
          </a:p>
          <a:p>
            <a:pPr marL="82296" indent="0">
              <a:buNone/>
            </a:pPr>
            <a:endParaRPr lang="hu-HU" sz="900" b="1" dirty="0" smtClean="0">
              <a:latin typeface="Times New Roman" panose="02020603050405020304" pitchFamily="18" charset="0"/>
              <a:cs typeface="Times New Roman" panose="02020603050405020304" pitchFamily="18" charset="0"/>
            </a:endParaRPr>
          </a:p>
          <a:p>
            <a:pPr marL="82296" indent="0">
              <a:buNone/>
            </a:pPr>
            <a:r>
              <a:rPr lang="hu-HU" sz="4300" b="1" dirty="0" smtClean="0">
                <a:latin typeface="Times New Roman" panose="02020603050405020304" pitchFamily="18" charset="0"/>
                <a:cs typeface="Times New Roman" panose="02020603050405020304" pitchFamily="18" charset="0"/>
              </a:rPr>
              <a:t>Hibás </a:t>
            </a:r>
            <a:r>
              <a:rPr lang="hu-HU" sz="4300" b="1" dirty="0">
                <a:latin typeface="Times New Roman" panose="02020603050405020304" pitchFamily="18" charset="0"/>
                <a:cs typeface="Times New Roman" panose="02020603050405020304" pitchFamily="18" charset="0"/>
              </a:rPr>
              <a:t>teljesítés</a:t>
            </a:r>
          </a:p>
          <a:p>
            <a:r>
              <a:rPr lang="hu-HU" sz="3500" dirty="0">
                <a:latin typeface="Times New Roman" panose="02020603050405020304" pitchFamily="18" charset="0"/>
                <a:cs typeface="Times New Roman" panose="02020603050405020304" pitchFamily="18" charset="0"/>
              </a:rPr>
              <a:t>A kötelezett hibásan teljesít, ha a szolgáltatás a teljesítés időpontjában nem felel meg a szerződésben vagy jogszabályban megállapított minőségi követelményeknek. </a:t>
            </a:r>
          </a:p>
          <a:p>
            <a:r>
              <a:rPr lang="hu-HU" sz="3500" dirty="0">
                <a:latin typeface="Times New Roman" panose="02020603050405020304" pitchFamily="18" charset="0"/>
                <a:cs typeface="Times New Roman" panose="02020603050405020304" pitchFamily="18" charset="0"/>
              </a:rPr>
              <a:t>Nem teljesít hibásan a kötelezett, ha a jogosult a hibát a szerződéskötés időpontjában ismerte, vagy a hibát a szerződéskötés időpontjában ismernie kellett</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4940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rtalom helye 3"/>
          <p:cNvGraphicFramePr>
            <a:graphicFrameLocks noGrp="1"/>
          </p:cNvGraphicFramePr>
          <p:nvPr>
            <p:ph sz="quarter" idx="1"/>
            <p:extLst>
              <p:ext uri="{D42A27DB-BD31-4B8C-83A1-F6EECF244321}">
                <p14:modId xmlns:p14="http://schemas.microsoft.com/office/powerpoint/2010/main" val="1598885904"/>
              </p:ext>
            </p:extLst>
          </p:nvPr>
        </p:nvGraphicFramePr>
        <p:xfrm>
          <a:off x="107504" y="260648"/>
          <a:ext cx="8928992" cy="6374901"/>
        </p:xfrm>
        <a:graphic>
          <a:graphicData uri="http://schemas.openxmlformats.org/drawingml/2006/table">
            <a:tbl>
              <a:tblPr firstRow="1" bandRow="1">
                <a:tableStyleId>{5C22544A-7EE6-4342-B048-85BDC9FD1C3A}</a:tableStyleId>
              </a:tblPr>
              <a:tblGrid>
                <a:gridCol w="3312368"/>
                <a:gridCol w="720080"/>
                <a:gridCol w="4896544"/>
              </a:tblGrid>
              <a:tr h="360040">
                <a:tc>
                  <a:txBody>
                    <a:bodyPr/>
                    <a:lstStyle/>
                    <a:p>
                      <a:pPr algn="just">
                        <a:lnSpc>
                          <a:spcPct val="115000"/>
                        </a:lnSpc>
                        <a:spcAft>
                          <a:spcPts val="0"/>
                        </a:spcAft>
                      </a:pPr>
                      <a:r>
                        <a:rPr lang="hu-HU" sz="2000" b="1" dirty="0" smtClean="0">
                          <a:effectLst/>
                          <a:latin typeface="Times New Roman" panose="02020603050405020304" pitchFamily="18" charset="0"/>
                          <a:ea typeface="Calibri"/>
                          <a:cs typeface="Times New Roman" panose="02020603050405020304" pitchFamily="18" charset="0"/>
                        </a:rPr>
                        <a:t>feladata</a:t>
                      </a:r>
                      <a:endParaRPr lang="hu-HU" sz="20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hu-HU" sz="2000" b="1" dirty="0" smtClean="0">
                          <a:effectLst/>
                          <a:latin typeface="Times New Roman" panose="02020603050405020304" pitchFamily="18" charset="0"/>
                          <a:ea typeface="Calibri"/>
                          <a:cs typeface="Times New Roman" panose="02020603050405020304" pitchFamily="18" charset="0"/>
                        </a:rPr>
                        <a:t>átad</a:t>
                      </a:r>
                      <a:endParaRPr lang="hu-HU" sz="20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gn="just">
                        <a:lnSpc>
                          <a:spcPct val="115000"/>
                        </a:lnSpc>
                        <a:spcAft>
                          <a:spcPts val="0"/>
                        </a:spcAft>
                      </a:pPr>
                      <a:r>
                        <a:rPr lang="hu-HU" sz="2000" b="1" dirty="0" smtClean="0">
                          <a:effectLst/>
                          <a:latin typeface="Times New Roman" panose="02020603050405020304" pitchFamily="18" charset="0"/>
                          <a:ea typeface="Calibri"/>
                          <a:cs typeface="Times New Roman" panose="02020603050405020304" pitchFamily="18" charset="0"/>
                        </a:rPr>
                        <a:t>felelőssége</a:t>
                      </a:r>
                      <a:endParaRPr lang="hu-HU" sz="2000" dirty="0">
                        <a:effectLst/>
                        <a:latin typeface="Times New Roman" panose="02020603050405020304" pitchFamily="18" charset="0"/>
                        <a:ea typeface="Calibri"/>
                        <a:cs typeface="Times New Roman" panose="02020603050405020304" pitchFamily="18" charset="0"/>
                      </a:endParaRPr>
                    </a:p>
                  </a:txBody>
                  <a:tcPr marL="68580" marR="68580" marT="0" marB="0"/>
                </a:tc>
              </a:tr>
              <a:tr h="864096">
                <a:tc>
                  <a:txBody>
                    <a:bodyPr/>
                    <a:lstStyle/>
                    <a:p>
                      <a:pPr algn="just">
                        <a:lnSpc>
                          <a:spcPct val="115000"/>
                        </a:lnSpc>
                        <a:spcAft>
                          <a:spcPts val="0"/>
                        </a:spcAft>
                      </a:pPr>
                      <a:r>
                        <a:rPr lang="hu-HU" sz="1800" b="1" u="none" dirty="0">
                          <a:solidFill>
                            <a:srgbClr val="FF0000"/>
                          </a:solidFill>
                          <a:effectLst/>
                          <a:latin typeface="Times New Roman" panose="02020603050405020304" pitchFamily="18" charset="0"/>
                          <a:ea typeface="Calibri"/>
                          <a:cs typeface="Times New Roman" panose="02020603050405020304" pitchFamily="18" charset="0"/>
                        </a:rPr>
                        <a:t>kivitelezési dokumentációban foglaltak betartatása</a:t>
                      </a:r>
                    </a:p>
                  </a:txBody>
                  <a:tcPr marL="68580" marR="68580" marT="0" marB="0"/>
                </a:tc>
                <a:tc>
                  <a:txBody>
                    <a:bodyPr/>
                    <a:lstStyle/>
                    <a:p>
                      <a:pPr algn="just">
                        <a:lnSpc>
                          <a:spcPct val="115000"/>
                        </a:lnSpc>
                        <a:spcAft>
                          <a:spcPts val="0"/>
                        </a:spcAft>
                      </a:pPr>
                      <a:r>
                        <a:rPr lang="hu-HU" sz="1800">
                          <a:effectLst/>
                          <a:latin typeface="Times New Roman" panose="02020603050405020304" pitchFamily="18" charset="0"/>
                          <a:ea typeface="Calibri"/>
                          <a:cs typeface="Times New Roman" panose="02020603050405020304" pitchFamily="18" charset="0"/>
                        </a:rPr>
                        <a:t>IGEN</a:t>
                      </a:r>
                    </a:p>
                  </a:txBody>
                  <a:tcPr marL="68580" marR="68580" marT="0" marB="0"/>
                </a:tc>
                <a:tc>
                  <a:txBody>
                    <a:bodyPr/>
                    <a:lstStyle/>
                    <a:p>
                      <a:pPr algn="just">
                        <a:lnSpc>
                          <a:spcPct val="115000"/>
                        </a:lnSpc>
                        <a:spcAft>
                          <a:spcPts val="0"/>
                        </a:spcAft>
                      </a:pPr>
                      <a:r>
                        <a:rPr lang="hu-HU" sz="1800" dirty="0">
                          <a:effectLst/>
                          <a:latin typeface="Times New Roman" panose="02020603050405020304" pitchFamily="18" charset="0"/>
                          <a:ea typeface="Calibri"/>
                          <a:cs typeface="Times New Roman" panose="02020603050405020304" pitchFamily="18" charset="0"/>
                        </a:rPr>
                        <a:t>az építőipari kivitelezési tevékenység megkezdéséhez szükséges dokumentumok (tervek) </a:t>
                      </a:r>
                      <a:r>
                        <a:rPr lang="hu-HU" sz="1800" dirty="0" smtClean="0">
                          <a:effectLst/>
                          <a:latin typeface="Times New Roman" panose="02020603050405020304" pitchFamily="18" charset="0"/>
                          <a:ea typeface="Calibri"/>
                          <a:cs typeface="Times New Roman" panose="02020603050405020304" pitchFamily="18" charset="0"/>
                        </a:rPr>
                        <a:t>meglétéért, betartásáért</a:t>
                      </a:r>
                      <a:endParaRPr lang="hu-HU" sz="1800" dirty="0">
                        <a:effectLst/>
                        <a:latin typeface="Times New Roman" panose="02020603050405020304" pitchFamily="18" charset="0"/>
                        <a:ea typeface="Calibri"/>
                        <a:cs typeface="Times New Roman" panose="02020603050405020304" pitchFamily="18" charset="0"/>
                      </a:endParaRPr>
                    </a:p>
                  </a:txBody>
                  <a:tcPr marL="68580" marR="68580" marT="0" marB="0"/>
                </a:tc>
              </a:tr>
              <a:tr h="572231">
                <a:tc>
                  <a:txBody>
                    <a:bodyPr/>
                    <a:lstStyle/>
                    <a:p>
                      <a:pPr algn="just">
                        <a:lnSpc>
                          <a:spcPct val="115000"/>
                        </a:lnSpc>
                        <a:spcAft>
                          <a:spcPts val="0"/>
                        </a:spcAft>
                      </a:pPr>
                      <a:r>
                        <a:rPr lang="hu-HU" sz="1800" dirty="0">
                          <a:effectLst/>
                          <a:latin typeface="Times New Roman" panose="02020603050405020304" pitchFamily="18" charset="0"/>
                          <a:ea typeface="Calibri"/>
                          <a:cs typeface="Times New Roman" panose="02020603050405020304" pitchFamily="18" charset="0"/>
                        </a:rPr>
                        <a:t>az e-építési napló készenlétbe helyezése és vezetésének ellenőrzése</a:t>
                      </a:r>
                    </a:p>
                  </a:txBody>
                  <a:tcPr marL="68580" marR="68580" marT="0" marB="0"/>
                </a:tc>
                <a:tc>
                  <a:txBody>
                    <a:bodyPr/>
                    <a:lstStyle/>
                    <a:p>
                      <a:pPr algn="just">
                        <a:lnSpc>
                          <a:spcPct val="115000"/>
                        </a:lnSpc>
                        <a:spcAft>
                          <a:spcPts val="0"/>
                        </a:spcAft>
                      </a:pPr>
                      <a:r>
                        <a:rPr lang="hu-HU" sz="1800">
                          <a:effectLst/>
                          <a:latin typeface="Times New Roman" panose="02020603050405020304" pitchFamily="18" charset="0"/>
                          <a:ea typeface="Calibri"/>
                          <a:cs typeface="Times New Roman" panose="02020603050405020304" pitchFamily="18" charset="0"/>
                        </a:rPr>
                        <a:t>IGEN</a:t>
                      </a:r>
                    </a:p>
                  </a:txBody>
                  <a:tcPr marL="68580" marR="68580" marT="0" marB="0"/>
                </a:tc>
                <a:tc>
                  <a:txBody>
                    <a:bodyPr/>
                    <a:lstStyle/>
                    <a:p>
                      <a:pPr algn="just">
                        <a:lnSpc>
                          <a:spcPct val="115000"/>
                        </a:lnSpc>
                        <a:spcAft>
                          <a:spcPts val="0"/>
                        </a:spcAft>
                      </a:pPr>
                      <a:r>
                        <a:rPr lang="hu-HU" sz="1800" dirty="0">
                          <a:effectLst/>
                          <a:latin typeface="Times New Roman" panose="02020603050405020304" pitchFamily="18" charset="0"/>
                          <a:ea typeface="Calibri"/>
                          <a:cs typeface="Times New Roman" panose="02020603050405020304" pitchFamily="18" charset="0"/>
                        </a:rPr>
                        <a:t>az építési napló készenlétbe helyezéséért, az építési napló rendelkezésre állásáért</a:t>
                      </a:r>
                    </a:p>
                  </a:txBody>
                  <a:tcPr marL="68580" marR="68580" marT="0" marB="0"/>
                </a:tc>
              </a:tr>
              <a:tr h="651905">
                <a:tc>
                  <a:txBody>
                    <a:bodyPr/>
                    <a:lstStyle/>
                    <a:p>
                      <a:pPr algn="just">
                        <a:lnSpc>
                          <a:spcPct val="115000"/>
                        </a:lnSpc>
                        <a:spcAft>
                          <a:spcPts val="0"/>
                        </a:spcAft>
                      </a:pPr>
                      <a:r>
                        <a:rPr lang="hu-HU" sz="1800" dirty="0">
                          <a:effectLst/>
                          <a:latin typeface="Times New Roman" panose="02020603050405020304" pitchFamily="18" charset="0"/>
                          <a:ea typeface="Calibri"/>
                          <a:cs typeface="Times New Roman" panose="02020603050405020304" pitchFamily="18" charset="0"/>
                        </a:rPr>
                        <a:t>gondoskodni az építtetői fedezetkezelő közreműködéséről</a:t>
                      </a:r>
                    </a:p>
                  </a:txBody>
                  <a:tcPr marL="68580" marR="68580" marT="0" marB="0"/>
                </a:tc>
                <a:tc>
                  <a:txBody>
                    <a:bodyPr/>
                    <a:lstStyle/>
                    <a:p>
                      <a:pPr algn="just">
                        <a:lnSpc>
                          <a:spcPct val="115000"/>
                        </a:lnSpc>
                        <a:spcAft>
                          <a:spcPts val="0"/>
                        </a:spcAft>
                      </a:pPr>
                      <a:r>
                        <a:rPr lang="hu-HU" sz="1800">
                          <a:effectLst/>
                          <a:latin typeface="Times New Roman" panose="02020603050405020304" pitchFamily="18" charset="0"/>
                          <a:ea typeface="Calibri"/>
                          <a:cs typeface="Times New Roman" panose="02020603050405020304" pitchFamily="18" charset="0"/>
                        </a:rPr>
                        <a:t>IGEN</a:t>
                      </a: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hu-HU" sz="1800" dirty="0" smtClean="0">
                          <a:effectLst/>
                          <a:latin typeface="Times New Roman"/>
                          <a:ea typeface="Calibri"/>
                          <a:cs typeface="Times New Roman"/>
                        </a:rPr>
                        <a:t>az építési beruházás teljes fedezetének biztosításáért</a:t>
                      </a:r>
                      <a:endParaRPr lang="hu-HU" sz="1800" dirty="0" smtClean="0">
                        <a:effectLst/>
                        <a:latin typeface="Calibri"/>
                        <a:ea typeface="Calibri"/>
                        <a:cs typeface="Times New Roman"/>
                      </a:endParaRPr>
                    </a:p>
                  </a:txBody>
                  <a:tcPr marL="68580" marR="68580" marT="0" marB="0"/>
                </a:tc>
              </a:tr>
              <a:tr h="996452">
                <a:tc>
                  <a:txBody>
                    <a:bodyPr/>
                    <a:lstStyle/>
                    <a:p>
                      <a:pPr algn="just">
                        <a:lnSpc>
                          <a:spcPct val="115000"/>
                        </a:lnSpc>
                        <a:spcAft>
                          <a:spcPts val="0"/>
                        </a:spcAft>
                      </a:pPr>
                      <a:r>
                        <a:rPr lang="hu-HU" sz="1800" dirty="0">
                          <a:effectLst/>
                          <a:latin typeface="Times New Roman" panose="02020603050405020304" pitchFamily="18" charset="0"/>
                          <a:ea typeface="Calibri"/>
                          <a:cs typeface="Times New Roman" panose="02020603050405020304" pitchFamily="18" charset="0"/>
                        </a:rPr>
                        <a:t>A műszaki átadási-átvételi eljárás résztvevőinek összehívása a fővállalkozó kivitelező e-főnaplóban jelzett kezdeményezésére. </a:t>
                      </a:r>
                    </a:p>
                  </a:txBody>
                  <a:tcPr marL="68580" marR="68580" marT="0" marB="0"/>
                </a:tc>
                <a:tc>
                  <a:txBody>
                    <a:bodyPr/>
                    <a:lstStyle/>
                    <a:p>
                      <a:pPr algn="just">
                        <a:lnSpc>
                          <a:spcPct val="115000"/>
                        </a:lnSpc>
                        <a:spcAft>
                          <a:spcPts val="0"/>
                        </a:spcAft>
                      </a:pPr>
                      <a:r>
                        <a:rPr lang="hu-HU" sz="1800" dirty="0">
                          <a:effectLst/>
                          <a:latin typeface="Times New Roman" panose="02020603050405020304" pitchFamily="18" charset="0"/>
                          <a:ea typeface="Calibri"/>
                          <a:cs typeface="Times New Roman" panose="02020603050405020304" pitchFamily="18" charset="0"/>
                        </a:rPr>
                        <a:t>IGEN</a:t>
                      </a:r>
                    </a:p>
                  </a:txBody>
                  <a:tcPr marL="68580" marR="68580" marT="0" marB="0"/>
                </a:tc>
                <a:tc rowSpan="2">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hu-HU" sz="1800" b="1" dirty="0" smtClean="0">
                          <a:solidFill>
                            <a:srgbClr val="FF0000"/>
                          </a:solidFill>
                          <a:effectLst/>
                          <a:latin typeface="Times New Roman"/>
                          <a:ea typeface="Calibri"/>
                          <a:cs typeface="Times New Roman"/>
                        </a:rPr>
                        <a:t>az építőipari kivitelezési tevékenység végzésének ellenőrzéséért</a:t>
                      </a:r>
                    </a:p>
                    <a:p>
                      <a:pPr marL="0" marR="0" indent="0" algn="just" defTabSz="914400" rtl="0" eaLnBrk="1" fontAlgn="auto" latinLnBrk="0" hangingPunct="1">
                        <a:lnSpc>
                          <a:spcPct val="115000"/>
                        </a:lnSpc>
                        <a:spcBef>
                          <a:spcPts val="0"/>
                        </a:spcBef>
                        <a:spcAft>
                          <a:spcPts val="0"/>
                        </a:spcAft>
                        <a:buClrTx/>
                        <a:buSzTx/>
                        <a:buFontTx/>
                        <a:buNone/>
                        <a:tabLst/>
                        <a:defRPr/>
                      </a:pPr>
                      <a:r>
                        <a:rPr lang="hu-HU" sz="1800" dirty="0" smtClean="0">
                          <a:effectLst/>
                          <a:latin typeface="Times New Roman"/>
                          <a:ea typeface="Calibri"/>
                          <a:cs typeface="Times New Roman"/>
                        </a:rPr>
                        <a:t>az építmény rendeltetésszerű és biztonságos használatához szükséges járulékos építmények, tereprendezési, fásítási, parkosítási munkálatok az építménnyel együtt valósuljanak meg,</a:t>
                      </a:r>
                    </a:p>
                    <a:p>
                      <a:pPr marL="0" marR="0" indent="0" algn="just" defTabSz="914400" rtl="0" eaLnBrk="1" fontAlgn="auto" latinLnBrk="0" hangingPunct="1">
                        <a:lnSpc>
                          <a:spcPct val="115000"/>
                        </a:lnSpc>
                        <a:spcBef>
                          <a:spcPts val="0"/>
                        </a:spcBef>
                        <a:spcAft>
                          <a:spcPts val="0"/>
                        </a:spcAft>
                        <a:buClrTx/>
                        <a:buSzTx/>
                        <a:buFontTx/>
                        <a:buNone/>
                        <a:tabLst/>
                        <a:defRPr/>
                      </a:pPr>
                      <a:r>
                        <a:rPr lang="hu-HU" sz="1800" dirty="0" smtClean="0">
                          <a:effectLst/>
                          <a:latin typeface="Times New Roman"/>
                          <a:ea typeface="Calibri"/>
                          <a:cs typeface="Times New Roman"/>
                        </a:rPr>
                        <a:t>a kivitelezővel együttesen felel, hogy az építési hulladékot elszállíttassa, a környezet és a terep felszínét az eredeti, illetve az engedélyezett állapotában átadja, a környezetben okozott károkat megszüntesse.</a:t>
                      </a:r>
                      <a:endParaRPr lang="hu-HU" sz="1800" dirty="0" smtClean="0">
                        <a:effectLst/>
                        <a:latin typeface="Calibri"/>
                        <a:ea typeface="Calibri"/>
                        <a:cs typeface="Times New Roman"/>
                      </a:endParaRPr>
                    </a:p>
                  </a:txBody>
                  <a:tcPr marL="68580" marR="68580" marT="0" marB="0"/>
                </a:tc>
              </a:tr>
              <a:tr h="996452">
                <a:tc>
                  <a:txBody>
                    <a:bodyPr/>
                    <a:lstStyle/>
                    <a:p>
                      <a:pPr algn="just">
                        <a:lnSpc>
                          <a:spcPct val="115000"/>
                        </a:lnSpc>
                        <a:spcAft>
                          <a:spcPts val="0"/>
                        </a:spcAft>
                      </a:pPr>
                      <a:r>
                        <a:rPr lang="hu-HU" sz="1800" dirty="0">
                          <a:effectLst/>
                          <a:latin typeface="Times New Roman" panose="02020603050405020304" pitchFamily="18" charset="0"/>
                          <a:ea typeface="Calibri"/>
                          <a:cs typeface="Times New Roman" panose="02020603050405020304" pitchFamily="18" charset="0"/>
                        </a:rPr>
                        <a:t>köteles a műszaki átadás-átvételi eljárás során megvizsgálni az elvégzett építési tevékenységgel a kivitelezési szerződésben foglaltak teljesülését.</a:t>
                      </a:r>
                    </a:p>
                  </a:txBody>
                  <a:tcPr marL="68580" marR="68580" marT="0" marB="0"/>
                </a:tc>
                <a:tc>
                  <a:txBody>
                    <a:bodyPr/>
                    <a:lstStyle/>
                    <a:p>
                      <a:pPr algn="just">
                        <a:lnSpc>
                          <a:spcPct val="115000"/>
                        </a:lnSpc>
                        <a:spcAft>
                          <a:spcPts val="0"/>
                        </a:spcAft>
                      </a:pPr>
                      <a:r>
                        <a:rPr lang="hu-HU" sz="1800" dirty="0">
                          <a:effectLst/>
                          <a:latin typeface="Times New Roman" panose="02020603050405020304" pitchFamily="18" charset="0"/>
                          <a:ea typeface="Calibri"/>
                          <a:cs typeface="Times New Roman" panose="02020603050405020304" pitchFamily="18" charset="0"/>
                        </a:rPr>
                        <a:t>IGEN</a:t>
                      </a:r>
                    </a:p>
                  </a:txBody>
                  <a:tcPr marL="68580" marR="68580" marT="0" marB="0"/>
                </a:tc>
                <a:tc vMerge="1">
                  <a:txBody>
                    <a:bodyPr/>
                    <a:lstStyle/>
                    <a:p>
                      <a:pPr algn="just">
                        <a:lnSpc>
                          <a:spcPct val="115000"/>
                        </a:lnSpc>
                        <a:spcAft>
                          <a:spcPts val="0"/>
                        </a:spcAft>
                      </a:pPr>
                      <a:endParaRPr lang="hu-HU" sz="1600" dirty="0">
                        <a:effectLst/>
                        <a:latin typeface="Times New Roman" panose="02020603050405020304" pitchFamily="18" charset="0"/>
                        <a:ea typeface="Calibri"/>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49775185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79512" y="116632"/>
            <a:ext cx="8784976" cy="6552728"/>
          </a:xfrm>
        </p:spPr>
        <p:txBody>
          <a:bodyPr>
            <a:normAutofit/>
          </a:bodyPr>
          <a:lstStyle/>
          <a:p>
            <a:r>
              <a:rPr lang="hu-HU" sz="3600" dirty="0">
                <a:latin typeface="Times New Roman" panose="02020603050405020304" pitchFamily="18" charset="0"/>
                <a:cs typeface="Times New Roman" panose="02020603050405020304" pitchFamily="18" charset="0"/>
              </a:rPr>
              <a:t>Ha </a:t>
            </a:r>
            <a:r>
              <a:rPr lang="hu-HU" sz="3600" dirty="0" smtClean="0">
                <a:latin typeface="Times New Roman" panose="02020603050405020304" pitchFamily="18" charset="0"/>
                <a:cs typeface="Times New Roman" panose="02020603050405020304" pitchFamily="18" charset="0"/>
              </a:rPr>
              <a:t>munkával </a:t>
            </a:r>
            <a:r>
              <a:rPr lang="hu-HU" sz="3600" dirty="0">
                <a:latin typeface="Times New Roman" panose="02020603050405020304" pitchFamily="18" charset="0"/>
                <a:cs typeface="Times New Roman" panose="02020603050405020304" pitchFamily="18" charset="0"/>
              </a:rPr>
              <a:t>elérhető eredmény létrehozására vállal kötelezettséget, a hibás </a:t>
            </a:r>
            <a:r>
              <a:rPr lang="hu-HU" sz="3600" dirty="0" smtClean="0">
                <a:latin typeface="Times New Roman" panose="02020603050405020304" pitchFamily="18" charset="0"/>
                <a:cs typeface="Times New Roman" panose="02020603050405020304" pitchFamily="18" charset="0"/>
              </a:rPr>
              <a:t>teljesítés szabályait kell alkalmazni, </a:t>
            </a:r>
            <a:r>
              <a:rPr lang="hu-HU" sz="3600" dirty="0">
                <a:latin typeface="Times New Roman" panose="02020603050405020304" pitchFamily="18" charset="0"/>
                <a:cs typeface="Times New Roman" panose="02020603050405020304" pitchFamily="18" charset="0"/>
              </a:rPr>
              <a:t>azzal, hogy</a:t>
            </a:r>
          </a:p>
          <a:p>
            <a:pPr lvl="1">
              <a:buFont typeface="Wingdings" panose="05000000000000000000" pitchFamily="2" charset="2"/>
              <a:buChar char="q"/>
            </a:pPr>
            <a:r>
              <a:rPr lang="hu-HU" sz="3200" dirty="0">
                <a:latin typeface="Times New Roman" panose="02020603050405020304" pitchFamily="18" charset="0"/>
                <a:cs typeface="Times New Roman" panose="02020603050405020304" pitchFamily="18" charset="0"/>
              </a:rPr>
              <a:t>a kicserélésen a munkával elérhető eredmény részben vagy egészben való </a:t>
            </a:r>
            <a:r>
              <a:rPr lang="hu-HU" sz="3200" b="1" dirty="0">
                <a:latin typeface="Times New Roman" panose="02020603050405020304" pitchFamily="18" charset="0"/>
                <a:cs typeface="Times New Roman" panose="02020603050405020304" pitchFamily="18" charset="0"/>
              </a:rPr>
              <a:t>újbóli teljesítését </a:t>
            </a:r>
            <a:r>
              <a:rPr lang="hu-HU" sz="3200" dirty="0">
                <a:latin typeface="Times New Roman" panose="02020603050405020304" pitchFamily="18" charset="0"/>
                <a:cs typeface="Times New Roman" panose="02020603050405020304" pitchFamily="18" charset="0"/>
              </a:rPr>
              <a:t>kell érteni; és</a:t>
            </a:r>
          </a:p>
          <a:p>
            <a:pPr lvl="1">
              <a:buFont typeface="Wingdings" panose="05000000000000000000" pitchFamily="2" charset="2"/>
              <a:buChar char="q"/>
            </a:pPr>
            <a:r>
              <a:rPr lang="hu-HU" sz="3200" dirty="0">
                <a:latin typeface="Times New Roman" panose="02020603050405020304" pitchFamily="18" charset="0"/>
                <a:cs typeface="Times New Roman" panose="02020603050405020304" pitchFamily="18" charset="0"/>
              </a:rPr>
              <a:t>a</a:t>
            </a:r>
            <a:r>
              <a:rPr lang="hu-HU" sz="3200" dirty="0" smtClean="0">
                <a:latin typeface="Times New Roman" panose="02020603050405020304" pitchFamily="18" charset="0"/>
                <a:cs typeface="Times New Roman" panose="02020603050405020304" pitchFamily="18" charset="0"/>
              </a:rPr>
              <a:t>z újbóli teljesítés a </a:t>
            </a:r>
            <a:r>
              <a:rPr lang="hu-HU" sz="3200" dirty="0">
                <a:latin typeface="Times New Roman" panose="02020603050405020304" pitchFamily="18" charset="0"/>
                <a:cs typeface="Times New Roman" panose="02020603050405020304" pitchFamily="18" charset="0"/>
              </a:rPr>
              <a:t>munkával elérhető eredmény létrehozásának az eredetileg vállalthoz képest eltérő módjával is megvalósulhat; az ebből eredő többletköltségek a kötelezettet terhelik.</a:t>
            </a:r>
          </a:p>
          <a:p>
            <a:pPr marL="82296" indent="0">
              <a:buNone/>
            </a:pP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68935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107504" y="188640"/>
            <a:ext cx="8928992" cy="6408712"/>
          </a:xfrm>
        </p:spPr>
        <p:txBody>
          <a:bodyPr>
            <a:normAutofit/>
          </a:bodyPr>
          <a:lstStyle/>
          <a:p>
            <a:r>
              <a:rPr lang="hu-HU" sz="3600" dirty="0" smtClean="0">
                <a:latin typeface="Times New Roman" panose="02020603050405020304" pitchFamily="18" charset="0"/>
                <a:cs typeface="Times New Roman" panose="02020603050405020304" pitchFamily="18" charset="0"/>
              </a:rPr>
              <a:t>A </a:t>
            </a:r>
            <a:r>
              <a:rPr lang="hu-HU" sz="3600" dirty="0">
                <a:latin typeface="Times New Roman" panose="02020603050405020304" pitchFamily="18" charset="0"/>
                <a:cs typeface="Times New Roman" panose="02020603050405020304" pitchFamily="18" charset="0"/>
              </a:rPr>
              <a:t>kötelezett mentesül a hibás teljesítés jogkövetkezményei alól, ha a hiba a jogosult által adott</a:t>
            </a:r>
          </a:p>
          <a:p>
            <a:pPr lvl="1">
              <a:buFont typeface="Wingdings" panose="05000000000000000000" pitchFamily="2" charset="2"/>
              <a:buChar char="q"/>
            </a:pPr>
            <a:r>
              <a:rPr lang="hu-HU" sz="3600" dirty="0" smtClean="0">
                <a:latin typeface="Times New Roman" panose="02020603050405020304" pitchFamily="18" charset="0"/>
                <a:cs typeface="Times New Roman" panose="02020603050405020304" pitchFamily="18" charset="0"/>
              </a:rPr>
              <a:t>anyag </a:t>
            </a:r>
            <a:r>
              <a:rPr lang="hu-HU" sz="3600" dirty="0">
                <a:latin typeface="Times New Roman" panose="02020603050405020304" pitchFamily="18" charset="0"/>
                <a:cs typeface="Times New Roman" panose="02020603050405020304" pitchFamily="18" charset="0"/>
              </a:rPr>
              <a:t>alkalmatlanságára vagy hibájára;</a:t>
            </a:r>
          </a:p>
          <a:p>
            <a:pPr lvl="1">
              <a:buFont typeface="Wingdings" panose="05000000000000000000" pitchFamily="2" charset="2"/>
              <a:buChar char="q"/>
            </a:pPr>
            <a:r>
              <a:rPr lang="hu-HU" sz="3600" dirty="0" smtClean="0">
                <a:latin typeface="Times New Roman" panose="02020603050405020304" pitchFamily="18" charset="0"/>
                <a:cs typeface="Times New Roman" panose="02020603050405020304" pitchFamily="18" charset="0"/>
              </a:rPr>
              <a:t>adat </a:t>
            </a:r>
            <a:r>
              <a:rPr lang="hu-HU" sz="3600" dirty="0">
                <a:latin typeface="Times New Roman" panose="02020603050405020304" pitchFamily="18" charset="0"/>
                <a:cs typeface="Times New Roman" panose="02020603050405020304" pitchFamily="18" charset="0"/>
              </a:rPr>
              <a:t>hiányosságára vagy hibájára; vagy</a:t>
            </a:r>
          </a:p>
          <a:p>
            <a:pPr lvl="1">
              <a:buFont typeface="Wingdings" panose="05000000000000000000" pitchFamily="2" charset="2"/>
              <a:buChar char="q"/>
            </a:pPr>
            <a:r>
              <a:rPr lang="hu-HU" sz="3600" dirty="0" smtClean="0">
                <a:latin typeface="Times New Roman" panose="02020603050405020304" pitchFamily="18" charset="0"/>
                <a:cs typeface="Times New Roman" panose="02020603050405020304" pitchFamily="18" charset="0"/>
              </a:rPr>
              <a:t>utasítás </a:t>
            </a:r>
            <a:r>
              <a:rPr lang="hu-HU" sz="3600" dirty="0">
                <a:latin typeface="Times New Roman" panose="02020603050405020304" pitchFamily="18" charset="0"/>
                <a:cs typeface="Times New Roman" panose="02020603050405020304" pitchFamily="18" charset="0"/>
              </a:rPr>
              <a:t>célszerűtlenségére vagy szakszerűtlenségére</a:t>
            </a:r>
          </a:p>
          <a:p>
            <a:pPr marL="82296" indent="0">
              <a:buNone/>
            </a:pPr>
            <a:r>
              <a:rPr lang="hu-HU" sz="3600" dirty="0">
                <a:latin typeface="Times New Roman" panose="02020603050405020304" pitchFamily="18" charset="0"/>
                <a:cs typeface="Times New Roman" panose="02020603050405020304" pitchFamily="18" charset="0"/>
              </a:rPr>
              <a:t>vezethető vissza, és e körülményekre a kötelezett a jogosultat figyelmeztette.</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5550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7467600" cy="778098"/>
          </a:xfrm>
        </p:spPr>
        <p:txBody>
          <a:bodyPr>
            <a:normAutofit/>
          </a:bodyPr>
          <a:lstStyle/>
          <a:p>
            <a:r>
              <a:rPr lang="hu-HU" sz="4400" b="1" dirty="0" smtClean="0">
                <a:solidFill>
                  <a:schemeClr val="tx1"/>
                </a:solidFill>
                <a:latin typeface="Times New Roman" panose="02020603050405020304" pitchFamily="18" charset="0"/>
                <a:cs typeface="Times New Roman" panose="02020603050405020304" pitchFamily="18" charset="0"/>
              </a:rPr>
              <a:t>Büntetőjogi szankciók</a:t>
            </a:r>
            <a:endParaRPr lang="hu-HU" sz="4400" b="1"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p:txBody>
          <a:bodyPr/>
          <a:lstStyle/>
          <a:p>
            <a:pPr marL="0" indent="0">
              <a:buNone/>
            </a:pPr>
            <a:r>
              <a:rPr lang="hu-HU" sz="3600" b="1" dirty="0" smtClean="0">
                <a:latin typeface="Times New Roman" panose="02020603050405020304" pitchFamily="18" charset="0"/>
                <a:cs typeface="Times New Roman" panose="02020603050405020304" pitchFamily="18" charset="0"/>
              </a:rPr>
              <a:t>Különösen</a:t>
            </a:r>
          </a:p>
          <a:p>
            <a:r>
              <a:rPr lang="hu-HU" sz="3600" b="1" dirty="0" smtClean="0">
                <a:latin typeface="Times New Roman" panose="02020603050405020304" pitchFamily="18" charset="0"/>
                <a:cs typeface="Times New Roman" panose="02020603050405020304" pitchFamily="18" charset="0"/>
              </a:rPr>
              <a:t>Emberi élet veszélyeztetése</a:t>
            </a:r>
          </a:p>
          <a:p>
            <a:r>
              <a:rPr lang="hu-HU" sz="3600" b="1" dirty="0" smtClean="0">
                <a:latin typeface="Times New Roman" panose="02020603050405020304" pitchFamily="18" charset="0"/>
                <a:cs typeface="Times New Roman" panose="02020603050405020304" pitchFamily="18" charset="0"/>
              </a:rPr>
              <a:t>Vagyon elleni bűntett</a:t>
            </a:r>
          </a:p>
          <a:p>
            <a:r>
              <a:rPr lang="hu-HU" sz="3600" b="1" dirty="0" smtClean="0">
                <a:latin typeface="Times New Roman" panose="02020603050405020304" pitchFamily="18" charset="0"/>
                <a:cs typeface="Times New Roman" panose="02020603050405020304" pitchFamily="18" charset="0"/>
              </a:rPr>
              <a:t>Lopás, csalás, sikkasztás</a:t>
            </a:r>
          </a:p>
          <a:p>
            <a:r>
              <a:rPr lang="hu-HU" sz="3600" b="1" dirty="0">
                <a:latin typeface="Times New Roman" panose="02020603050405020304" pitchFamily="18" charset="0"/>
                <a:cs typeface="Times New Roman" panose="02020603050405020304" pitchFamily="18" charset="0"/>
              </a:rPr>
              <a:t>G</a:t>
            </a:r>
            <a:r>
              <a:rPr lang="hu-HU" sz="3600" b="1" dirty="0" smtClean="0">
                <a:latin typeface="Times New Roman" panose="02020603050405020304" pitchFamily="18" charset="0"/>
                <a:cs typeface="Times New Roman" panose="02020603050405020304" pitchFamily="18" charset="0"/>
              </a:rPr>
              <a:t>ondatlanság</a:t>
            </a:r>
          </a:p>
          <a:p>
            <a:endParaRPr lang="hu-HU" dirty="0" smtClean="0"/>
          </a:p>
          <a:p>
            <a:endParaRPr lang="hu-HU" dirty="0"/>
          </a:p>
        </p:txBody>
      </p:sp>
    </p:spTree>
    <p:extLst>
      <p:ext uri="{BB962C8B-B14F-4D97-AF65-F5344CB8AC3E}">
        <p14:creationId xmlns:p14="http://schemas.microsoft.com/office/powerpoint/2010/main" val="9210719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6632"/>
            <a:ext cx="8229600" cy="792088"/>
          </a:xfrm>
        </p:spPr>
        <p:txBody>
          <a:bodyPr>
            <a:normAutofit/>
          </a:bodyPr>
          <a:lstStyle/>
          <a:p>
            <a:r>
              <a:rPr lang="hu-HU" sz="4400" b="1" dirty="0" smtClean="0">
                <a:latin typeface="Times New Roman" panose="02020603050405020304" pitchFamily="18" charset="0"/>
                <a:cs typeface="Times New Roman" panose="02020603050405020304" pitchFamily="18" charset="0"/>
              </a:rPr>
              <a:t>Forrás</a:t>
            </a:r>
            <a:endParaRPr lang="hu-HU" sz="4400" b="1"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395536" y="1052736"/>
            <a:ext cx="8424936" cy="5688632"/>
          </a:xfrm>
        </p:spPr>
        <p:txBody>
          <a:bodyPr>
            <a:normAutofit lnSpcReduction="10000"/>
          </a:bodyPr>
          <a:lstStyle/>
          <a:p>
            <a:pPr>
              <a:buClr>
                <a:srgbClr val="FF0000"/>
              </a:buClr>
            </a:pPr>
            <a:r>
              <a:rPr lang="hu-HU" b="1" dirty="0">
                <a:latin typeface="Times New Roman" panose="02020603050405020304" pitchFamily="18" charset="0"/>
                <a:cs typeface="Times New Roman" panose="02020603050405020304" pitchFamily="18" charset="0"/>
              </a:rPr>
              <a:t>1997. évi LXXVIII. törvény </a:t>
            </a:r>
            <a:r>
              <a:rPr lang="hu-HU" dirty="0">
                <a:latin typeface="Times New Roman" panose="02020603050405020304" pitchFamily="18" charset="0"/>
                <a:cs typeface="Times New Roman" panose="02020603050405020304" pitchFamily="18" charset="0"/>
              </a:rPr>
              <a:t>az épített környezet alakításáról és </a:t>
            </a:r>
            <a:r>
              <a:rPr lang="hu-HU" dirty="0" smtClean="0">
                <a:latin typeface="Times New Roman" panose="02020603050405020304" pitchFamily="18" charset="0"/>
                <a:cs typeface="Times New Roman" panose="02020603050405020304" pitchFamily="18" charset="0"/>
              </a:rPr>
              <a:t>védelméről</a:t>
            </a:r>
          </a:p>
          <a:p>
            <a:r>
              <a:rPr lang="hu-HU" b="1" dirty="0">
                <a:latin typeface="Times New Roman" panose="02020603050405020304" pitchFamily="18" charset="0"/>
                <a:cs typeface="Times New Roman" panose="02020603050405020304" pitchFamily="18" charset="0"/>
              </a:rPr>
              <a:t>2013. évi V. törvény </a:t>
            </a:r>
            <a:r>
              <a:rPr lang="hu-HU" dirty="0">
                <a:latin typeface="Times New Roman" panose="02020603050405020304" pitchFamily="18" charset="0"/>
                <a:cs typeface="Times New Roman" panose="02020603050405020304" pitchFamily="18" charset="0"/>
              </a:rPr>
              <a:t>a Polgári Törvénykönyvről</a:t>
            </a:r>
          </a:p>
          <a:p>
            <a:pPr>
              <a:buClr>
                <a:srgbClr val="FF0000"/>
              </a:buClr>
            </a:pPr>
            <a:r>
              <a:rPr lang="hu-HU" b="1" dirty="0" smtClean="0">
                <a:latin typeface="Times New Roman" panose="02020603050405020304" pitchFamily="18" charset="0"/>
                <a:cs typeface="Times New Roman" panose="02020603050405020304" pitchFamily="18" charset="0"/>
              </a:rPr>
              <a:t>191/2009</a:t>
            </a:r>
            <a:r>
              <a:rPr lang="hu-HU" b="1" dirty="0">
                <a:latin typeface="Times New Roman" panose="02020603050405020304" pitchFamily="18" charset="0"/>
                <a:cs typeface="Times New Roman" panose="02020603050405020304" pitchFamily="18" charset="0"/>
              </a:rPr>
              <a:t>. (IX. 15.) Korm. rendelet </a:t>
            </a:r>
            <a:r>
              <a:rPr lang="hu-HU" dirty="0">
                <a:latin typeface="Times New Roman" panose="02020603050405020304" pitchFamily="18" charset="0"/>
                <a:cs typeface="Times New Roman" panose="02020603050405020304" pitchFamily="18" charset="0"/>
              </a:rPr>
              <a:t>az építőipari kivitelezési tevékenységről</a:t>
            </a:r>
            <a:r>
              <a:rPr lang="hu-HU" b="1" dirty="0">
                <a:latin typeface="Times New Roman" panose="02020603050405020304" pitchFamily="18" charset="0"/>
                <a:cs typeface="Times New Roman" panose="02020603050405020304" pitchFamily="18" charset="0"/>
              </a:rPr>
              <a:t> </a:t>
            </a:r>
            <a:endParaRPr lang="hu-HU" b="1" dirty="0" smtClean="0">
              <a:latin typeface="Times New Roman" panose="02020603050405020304" pitchFamily="18" charset="0"/>
              <a:cs typeface="Times New Roman" panose="02020603050405020304" pitchFamily="18" charset="0"/>
            </a:endParaRPr>
          </a:p>
          <a:p>
            <a:pPr>
              <a:buClr>
                <a:srgbClr val="FF0000"/>
              </a:buClr>
            </a:pPr>
            <a:r>
              <a:rPr lang="hu-HU" b="1" dirty="0" smtClean="0">
                <a:latin typeface="Times New Roman" panose="02020603050405020304" pitchFamily="18" charset="0"/>
                <a:cs typeface="Times New Roman" panose="02020603050405020304" pitchFamily="18" charset="0"/>
              </a:rPr>
              <a:t>266/2013</a:t>
            </a:r>
            <a:r>
              <a:rPr lang="hu-HU" b="1" dirty="0">
                <a:latin typeface="Times New Roman" panose="02020603050405020304" pitchFamily="18" charset="0"/>
                <a:cs typeface="Times New Roman" panose="02020603050405020304" pitchFamily="18" charset="0"/>
              </a:rPr>
              <a:t>. (VII. 11.) Korm. </a:t>
            </a:r>
            <a:r>
              <a:rPr lang="hu-HU" dirty="0">
                <a:latin typeface="Times New Roman" panose="02020603050405020304" pitchFamily="18" charset="0"/>
                <a:cs typeface="Times New Roman" panose="02020603050405020304" pitchFamily="18" charset="0"/>
              </a:rPr>
              <a:t>rendelet az építésügyi és az építésüggyel összefüggő szakmagyakorlási tevékenységekről</a:t>
            </a:r>
          </a:p>
          <a:p>
            <a:pPr>
              <a:buClr>
                <a:srgbClr val="FF0000"/>
              </a:buClr>
            </a:pPr>
            <a:r>
              <a:rPr lang="hu-HU" b="1" dirty="0">
                <a:latin typeface="Times New Roman" panose="02020603050405020304" pitchFamily="18" charset="0"/>
                <a:cs typeface="Times New Roman" panose="02020603050405020304" pitchFamily="18" charset="0"/>
              </a:rPr>
              <a:t>155/2016. (VI. 13.) Korm. rendelet </a:t>
            </a:r>
            <a:r>
              <a:rPr lang="hu-HU" dirty="0">
                <a:latin typeface="Times New Roman" panose="02020603050405020304" pitchFamily="18" charset="0"/>
                <a:cs typeface="Times New Roman" panose="02020603050405020304" pitchFamily="18" charset="0"/>
              </a:rPr>
              <a:t>a lakóépület építésének egyszerű bejelentéséről</a:t>
            </a:r>
          </a:p>
          <a:p>
            <a:pPr>
              <a:buClr>
                <a:srgbClr val="FF0000"/>
              </a:buClr>
            </a:pPr>
            <a:r>
              <a:rPr lang="hu-HU" b="1" dirty="0">
                <a:latin typeface="Times New Roman" panose="02020603050405020304" pitchFamily="18" charset="0"/>
                <a:cs typeface="Times New Roman" panose="02020603050405020304" pitchFamily="18" charset="0"/>
              </a:rPr>
              <a:t>312/2012. (XI. 8.) Korm. rendelet </a:t>
            </a:r>
            <a:r>
              <a:rPr lang="hu-HU" dirty="0">
                <a:latin typeface="Times New Roman" panose="02020603050405020304" pitchFamily="18" charset="0"/>
                <a:cs typeface="Times New Roman" panose="02020603050405020304" pitchFamily="18" charset="0"/>
              </a:rPr>
              <a:t>az építésügyi és építésfelügyeleti hatósági eljárásokról és ellenőrzésekről, valamint az építésügyi hatósági </a:t>
            </a:r>
            <a:r>
              <a:rPr lang="hu-HU" dirty="0" smtClean="0">
                <a:latin typeface="Times New Roman" panose="02020603050405020304" pitchFamily="18" charset="0"/>
                <a:cs typeface="Times New Roman" panose="02020603050405020304" pitchFamily="18" charset="0"/>
              </a:rPr>
              <a:t>szolgáltatásról</a:t>
            </a:r>
          </a:p>
          <a:p>
            <a:pPr>
              <a:buClr>
                <a:srgbClr val="FF0000"/>
              </a:buClr>
            </a:pPr>
            <a:r>
              <a:rPr lang="hu-HU" b="1" dirty="0">
                <a:latin typeface="Times New Roman" panose="02020603050405020304" pitchFamily="18" charset="0"/>
                <a:cs typeface="Times New Roman" panose="02020603050405020304" pitchFamily="18" charset="0"/>
              </a:rPr>
              <a:t>238/2005. (X. 25.) Korm. rendelet </a:t>
            </a:r>
            <a:r>
              <a:rPr lang="hu-HU" dirty="0">
                <a:latin typeface="Times New Roman" panose="02020603050405020304" pitchFamily="18" charset="0"/>
                <a:cs typeface="Times New Roman" panose="02020603050405020304" pitchFamily="18" charset="0"/>
              </a:rPr>
              <a:t>az építésfelügyeleti bírságról</a:t>
            </a:r>
          </a:p>
          <a:p>
            <a:pPr marL="457200" indent="-457200" algn="just">
              <a:buClr>
                <a:srgbClr val="FF0000"/>
              </a:buClr>
            </a:pPr>
            <a:r>
              <a:rPr lang="hu-HU" b="1" dirty="0" smtClean="0">
                <a:latin typeface="Times New Roman" panose="02020603050405020304" pitchFamily="18" charset="0"/>
                <a:cs typeface="Times New Roman" panose="02020603050405020304" pitchFamily="18" charset="0"/>
              </a:rPr>
              <a:t>TERC </a:t>
            </a:r>
            <a:r>
              <a:rPr lang="hu-HU" b="1" dirty="0">
                <a:latin typeface="Times New Roman" panose="02020603050405020304" pitchFamily="18" charset="0"/>
                <a:cs typeface="Times New Roman" panose="02020603050405020304" pitchFamily="18" charset="0"/>
              </a:rPr>
              <a:t>- Építésügyi Tudás </a:t>
            </a:r>
            <a:r>
              <a:rPr lang="hu-HU" b="1" dirty="0" smtClean="0">
                <a:latin typeface="Times New Roman" panose="02020603050405020304" pitchFamily="18" charset="0"/>
                <a:cs typeface="Times New Roman" panose="02020603050405020304" pitchFamily="18" charset="0"/>
              </a:rPr>
              <a:t>Műhely [</a:t>
            </a:r>
            <a:r>
              <a:rPr lang="hu-HU" b="1" dirty="0" err="1" smtClean="0">
                <a:latin typeface="Times New Roman" panose="02020603050405020304" pitchFamily="18" charset="0"/>
                <a:cs typeface="Times New Roman" panose="02020603050405020304" pitchFamily="18" charset="0"/>
              </a:rPr>
              <a:t>www.terc.hu</a:t>
            </a:r>
            <a:r>
              <a:rPr lang="hu-HU" b="1" dirty="0" smtClean="0">
                <a:latin typeface="Times New Roman" panose="02020603050405020304" pitchFamily="18" charset="0"/>
                <a:cs typeface="Times New Roman" panose="02020603050405020304" pitchFamily="18" charset="0"/>
              </a:rPr>
              <a:t>]</a:t>
            </a:r>
            <a:endParaRPr lang="hu-H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228816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sz="quarter" idx="1"/>
          </p:nvPr>
        </p:nvSpPr>
        <p:spPr>
          <a:xfrm>
            <a:off x="251520" y="1916832"/>
            <a:ext cx="8640960" cy="4680520"/>
          </a:xfrm>
        </p:spPr>
        <p:txBody>
          <a:bodyPr>
            <a:normAutofit/>
          </a:bodyPr>
          <a:lstStyle/>
          <a:p>
            <a:pPr marL="0" indent="0" algn="ctr">
              <a:buNone/>
            </a:pPr>
            <a:r>
              <a:rPr lang="hu-HU" sz="6600" b="1" dirty="0" smtClean="0">
                <a:latin typeface="Times New Roman" panose="02020603050405020304" pitchFamily="18" charset="0"/>
                <a:cs typeface="Times New Roman" panose="02020603050405020304" pitchFamily="18" charset="0"/>
              </a:rPr>
              <a:t>Köszönöm a figyelmet</a:t>
            </a:r>
          </a:p>
          <a:p>
            <a:pPr marL="0" indent="0">
              <a:buNone/>
            </a:pPr>
            <a:endParaRPr lang="hu-HU" sz="4400" b="1" dirty="0" smtClean="0">
              <a:latin typeface="Times New Roman" panose="02020603050405020304" pitchFamily="18" charset="0"/>
              <a:cs typeface="Times New Roman" panose="02020603050405020304" pitchFamily="18" charset="0"/>
            </a:endParaRPr>
          </a:p>
          <a:p>
            <a:pPr marL="0" indent="0">
              <a:buNone/>
            </a:pPr>
            <a:endParaRPr lang="hu-HU" sz="4400" b="1" dirty="0" smtClean="0">
              <a:latin typeface="Times New Roman" panose="02020603050405020304" pitchFamily="18" charset="0"/>
              <a:cs typeface="Times New Roman" panose="02020603050405020304" pitchFamily="18" charset="0"/>
            </a:endParaRPr>
          </a:p>
          <a:p>
            <a:pPr marL="0" indent="0">
              <a:buNone/>
            </a:pPr>
            <a:endParaRPr lang="hu-HU" sz="4400" b="1" dirty="0" smtClean="0">
              <a:latin typeface="Times New Roman" panose="02020603050405020304" pitchFamily="18" charset="0"/>
              <a:cs typeface="Times New Roman" panose="02020603050405020304" pitchFamily="18" charset="0"/>
            </a:endParaRPr>
          </a:p>
          <a:p>
            <a:pPr marL="0" indent="0">
              <a:buNone/>
            </a:pPr>
            <a:r>
              <a:rPr lang="hu-HU" b="1" dirty="0">
                <a:latin typeface="Times New Roman" panose="02020603050405020304" pitchFamily="18" charset="0"/>
                <a:cs typeface="Times New Roman" panose="02020603050405020304" pitchFamily="18" charset="0"/>
              </a:rPr>
              <a:t>Magyar Mária </a:t>
            </a:r>
            <a:br>
              <a:rPr lang="hu-HU" b="1" dirty="0">
                <a:latin typeface="Times New Roman" panose="02020603050405020304" pitchFamily="18" charset="0"/>
                <a:cs typeface="Times New Roman" panose="02020603050405020304" pitchFamily="18" charset="0"/>
              </a:rPr>
            </a:br>
            <a:r>
              <a:rPr lang="hu-HU" b="1" dirty="0">
                <a:latin typeface="Times New Roman" panose="02020603050405020304" pitchFamily="18" charset="0"/>
                <a:cs typeface="Times New Roman" panose="02020603050405020304" pitchFamily="18" charset="0"/>
              </a:rPr>
              <a:t>TERC - Építésügyi Tudás </a:t>
            </a:r>
            <a:r>
              <a:rPr lang="hu-HU" b="1" dirty="0" smtClean="0">
                <a:latin typeface="Times New Roman" panose="02020603050405020304" pitchFamily="18" charset="0"/>
                <a:cs typeface="Times New Roman" panose="02020603050405020304" pitchFamily="18" charset="0"/>
              </a:rPr>
              <a:t>Műhely </a:t>
            </a:r>
            <a:r>
              <a:rPr lang="hu-HU" b="1" dirty="0" err="1" smtClean="0">
                <a:latin typeface="Times New Roman" panose="02020603050405020304" pitchFamily="18" charset="0"/>
                <a:cs typeface="Times New Roman" panose="02020603050405020304" pitchFamily="18" charset="0"/>
              </a:rPr>
              <a:t>www.terc.hu</a:t>
            </a:r>
            <a:endParaRPr lang="hu-HU"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701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88640"/>
            <a:ext cx="8229600" cy="720080"/>
          </a:xfrm>
        </p:spPr>
        <p:txBody>
          <a:bodyPr>
            <a:noAutofit/>
          </a:bodyPr>
          <a:lstStyle/>
          <a:p>
            <a:r>
              <a:rPr lang="hu-HU" sz="4400" b="1" dirty="0">
                <a:solidFill>
                  <a:schemeClr val="tx1"/>
                </a:solidFill>
                <a:latin typeface="Times New Roman" panose="02020603050405020304" pitchFamily="18" charset="0"/>
                <a:cs typeface="Times New Roman" panose="02020603050405020304" pitchFamily="18" charset="0"/>
              </a:rPr>
              <a:t>A </a:t>
            </a:r>
            <a:r>
              <a:rPr lang="hu-HU" sz="4400" dirty="0" smtClean="0">
                <a:solidFill>
                  <a:schemeClr val="tx1"/>
                </a:solidFill>
                <a:latin typeface="Times New Roman" panose="02020603050405020304" pitchFamily="18" charset="0"/>
                <a:cs typeface="Times New Roman" panose="02020603050405020304" pitchFamily="18" charset="0"/>
              </a:rPr>
              <a:t>(szakági</a:t>
            </a:r>
            <a:r>
              <a:rPr lang="hu-HU" sz="4400" b="1" dirty="0" smtClean="0">
                <a:solidFill>
                  <a:schemeClr val="tx1"/>
                </a:solidFill>
                <a:latin typeface="Times New Roman" panose="02020603050405020304" pitchFamily="18" charset="0"/>
                <a:cs typeface="Times New Roman" panose="02020603050405020304" pitchFamily="18" charset="0"/>
              </a:rPr>
              <a:t>) tervező</a:t>
            </a:r>
            <a:endParaRPr lang="hu-HU" sz="4400"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611560" y="980728"/>
            <a:ext cx="7848872" cy="5688632"/>
          </a:xfrm>
        </p:spPr>
        <p:txBody>
          <a:bodyPr>
            <a:noAutofit/>
          </a:bodyPr>
          <a:lstStyle/>
          <a:p>
            <a:pPr marL="0" indent="0" algn="just">
              <a:buNone/>
            </a:pPr>
            <a:r>
              <a:rPr lang="hu-HU" sz="3600" b="1" dirty="0" smtClean="0">
                <a:latin typeface="Times New Roman" panose="02020603050405020304" pitchFamily="18" charset="0"/>
                <a:cs typeface="Times New Roman" panose="02020603050405020304" pitchFamily="18" charset="0"/>
              </a:rPr>
              <a:t>A </a:t>
            </a:r>
            <a:r>
              <a:rPr lang="hu-HU" sz="3600" b="1" dirty="0">
                <a:latin typeface="Times New Roman" panose="02020603050405020304" pitchFamily="18" charset="0"/>
                <a:cs typeface="Times New Roman" panose="02020603050405020304" pitchFamily="18" charset="0"/>
              </a:rPr>
              <a:t>tervező </a:t>
            </a:r>
            <a:r>
              <a:rPr lang="hu-HU" sz="3600" dirty="0">
                <a:latin typeface="Times New Roman" panose="02020603050405020304" pitchFamily="18" charset="0"/>
                <a:cs typeface="Times New Roman" panose="02020603050405020304" pitchFamily="18" charset="0"/>
              </a:rPr>
              <a:t>építészeti-műszaki </a:t>
            </a:r>
            <a:r>
              <a:rPr lang="hu-HU" sz="3600" dirty="0" smtClean="0">
                <a:latin typeface="Times New Roman" panose="02020603050405020304" pitchFamily="18" charset="0"/>
                <a:cs typeface="Times New Roman" panose="02020603050405020304" pitchFamily="18" charset="0"/>
              </a:rPr>
              <a:t>dokumentációt készít.</a:t>
            </a:r>
          </a:p>
          <a:p>
            <a:pPr marL="0" indent="0" algn="just">
              <a:buNone/>
            </a:pPr>
            <a:r>
              <a:rPr lang="hu-HU" sz="3600" b="1" dirty="0" smtClean="0">
                <a:latin typeface="Times New Roman" panose="02020603050405020304" pitchFamily="18" charset="0"/>
                <a:cs typeface="Times New Roman" panose="02020603050405020304" pitchFamily="18" charset="0"/>
              </a:rPr>
              <a:t>A szakági tervező</a:t>
            </a:r>
            <a:r>
              <a:rPr lang="hu-HU" sz="3600" dirty="0" smtClean="0">
                <a:latin typeface="Times New Roman" panose="02020603050405020304" pitchFamily="18" charset="0"/>
                <a:cs typeface="Times New Roman" panose="02020603050405020304" pitchFamily="18" charset="0"/>
              </a:rPr>
              <a:t>: az </a:t>
            </a:r>
            <a:r>
              <a:rPr lang="hu-HU" sz="3600" dirty="0">
                <a:latin typeface="Times New Roman" panose="02020603050405020304" pitchFamily="18" charset="0"/>
                <a:cs typeface="Times New Roman" panose="02020603050405020304" pitchFamily="18" charset="0"/>
              </a:rPr>
              <a:t>általános és a sajátos építmények tervezéséhez szükséges szakági tervi munkarészek teljes körű </a:t>
            </a:r>
            <a:r>
              <a:rPr lang="hu-HU" sz="3600" dirty="0" smtClean="0">
                <a:latin typeface="Times New Roman" panose="02020603050405020304" pitchFamily="18" charset="0"/>
                <a:cs typeface="Times New Roman" panose="02020603050405020304" pitchFamily="18" charset="0"/>
              </a:rPr>
              <a:t>elkészítője.</a:t>
            </a:r>
          </a:p>
          <a:p>
            <a:pPr marL="0" indent="0" algn="just">
              <a:buNone/>
            </a:pPr>
            <a:r>
              <a:rPr lang="hu-HU" sz="3600" b="1" dirty="0" smtClean="0">
                <a:latin typeface="Times New Roman" panose="02020603050405020304" pitchFamily="18" charset="0"/>
                <a:cs typeface="Times New Roman" panose="02020603050405020304" pitchFamily="18" charset="0"/>
              </a:rPr>
              <a:t>Tervező </a:t>
            </a:r>
            <a:r>
              <a:rPr lang="hu-HU" sz="3600" b="1" dirty="0">
                <a:latin typeface="Times New Roman" panose="02020603050405020304" pitchFamily="18" charset="0"/>
                <a:cs typeface="Times New Roman" panose="02020603050405020304" pitchFamily="18" charset="0"/>
              </a:rPr>
              <a:t>szükségességét jogszabály, ennek hiányában </a:t>
            </a:r>
            <a:r>
              <a:rPr lang="hu-HU" sz="3600" b="1" dirty="0">
                <a:solidFill>
                  <a:srgbClr val="FF0000"/>
                </a:solidFill>
                <a:latin typeface="Times New Roman" panose="02020603050405020304" pitchFamily="18" charset="0"/>
                <a:cs typeface="Times New Roman" panose="02020603050405020304" pitchFamily="18" charset="0"/>
              </a:rPr>
              <a:t>az építtető határozza meg</a:t>
            </a:r>
            <a:r>
              <a:rPr lang="hu-HU" sz="3600" b="1" dirty="0">
                <a:latin typeface="Times New Roman" panose="02020603050405020304" pitchFamily="18" charset="0"/>
                <a:cs typeface="Times New Roman" panose="02020603050405020304" pitchFamily="18" charset="0"/>
              </a:rPr>
              <a:t>. </a:t>
            </a:r>
            <a:endParaRPr lang="hu-HU"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000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6632"/>
            <a:ext cx="7467600" cy="864096"/>
          </a:xfrm>
        </p:spPr>
        <p:txBody>
          <a:bodyPr>
            <a:normAutofit/>
          </a:bodyPr>
          <a:lstStyle/>
          <a:p>
            <a:r>
              <a:rPr lang="hu-HU" sz="4400" b="1" dirty="0" smtClean="0">
                <a:solidFill>
                  <a:schemeClr val="tx1"/>
                </a:solidFill>
                <a:latin typeface="Times New Roman" panose="02020603050405020304" pitchFamily="18" charset="0"/>
                <a:cs typeface="Times New Roman" panose="02020603050405020304" pitchFamily="18" charset="0"/>
              </a:rPr>
              <a:t>A tervező </a:t>
            </a:r>
            <a:r>
              <a:rPr lang="hu-HU" sz="3100" dirty="0" smtClean="0">
                <a:solidFill>
                  <a:schemeClr val="tx1"/>
                </a:solidFill>
                <a:latin typeface="Times New Roman" panose="02020603050405020304" pitchFamily="18" charset="0"/>
                <a:cs typeface="Times New Roman" panose="02020603050405020304" pitchFamily="18" charset="0"/>
              </a:rPr>
              <a:t>(szakági)</a:t>
            </a:r>
            <a:r>
              <a:rPr lang="hu-HU" sz="3100" b="1" dirty="0" smtClean="0">
                <a:solidFill>
                  <a:schemeClr val="tx1"/>
                </a:solidFill>
                <a:latin typeface="Times New Roman" panose="02020603050405020304" pitchFamily="18" charset="0"/>
                <a:cs typeface="Times New Roman" panose="02020603050405020304" pitchFamily="18" charset="0"/>
              </a:rPr>
              <a:t> </a:t>
            </a:r>
            <a:r>
              <a:rPr lang="hu-HU" sz="4400" b="1" dirty="0" smtClean="0">
                <a:solidFill>
                  <a:schemeClr val="tx1"/>
                </a:solidFill>
                <a:latin typeface="Times New Roman" panose="02020603050405020304" pitchFamily="18" charset="0"/>
                <a:cs typeface="Times New Roman" panose="02020603050405020304" pitchFamily="18" charset="0"/>
              </a:rPr>
              <a:t>feladata</a:t>
            </a:r>
            <a:endParaRPr lang="hu-HU" sz="4400" b="1"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323528" y="1052736"/>
            <a:ext cx="8496944" cy="5616624"/>
          </a:xfrm>
        </p:spPr>
        <p:txBody>
          <a:bodyPr>
            <a:normAutofit lnSpcReduction="10000"/>
          </a:bodyPr>
          <a:lstStyle/>
          <a:p>
            <a:pPr lvl="1"/>
            <a:r>
              <a:rPr lang="hu-HU" sz="3900" dirty="0" smtClean="0">
                <a:latin typeface="Times New Roman" panose="02020603050405020304" pitchFamily="18" charset="0"/>
                <a:cs typeface="Times New Roman" panose="02020603050405020304" pitchFamily="18" charset="0"/>
              </a:rPr>
              <a:t>az </a:t>
            </a:r>
            <a:r>
              <a:rPr lang="hu-HU" sz="3900" dirty="0" err="1" smtClean="0">
                <a:latin typeface="Times New Roman" panose="02020603050405020304" pitchFamily="18" charset="0"/>
                <a:cs typeface="Times New Roman" panose="02020603050405020304" pitchFamily="18" charset="0"/>
              </a:rPr>
              <a:t>Étv.-ben</a:t>
            </a:r>
            <a:r>
              <a:rPr lang="hu-HU" sz="3900" dirty="0" smtClean="0">
                <a:latin typeface="Times New Roman" panose="02020603050405020304" pitchFamily="18" charset="0"/>
                <a:cs typeface="Times New Roman" panose="02020603050405020304" pitchFamily="18" charset="0"/>
              </a:rPr>
              <a:t> foglaltak</a:t>
            </a:r>
          </a:p>
          <a:p>
            <a:pPr lvl="1"/>
            <a:r>
              <a:rPr lang="hu-HU" sz="3900" dirty="0">
                <a:latin typeface="Times New Roman" panose="02020603050405020304" pitchFamily="18" charset="0"/>
                <a:cs typeface="Times New Roman" panose="02020603050405020304" pitchFamily="18" charset="0"/>
              </a:rPr>
              <a:t>a</a:t>
            </a:r>
            <a:r>
              <a:rPr lang="hu-HU" sz="3900" dirty="0" smtClean="0">
                <a:latin typeface="Times New Roman" panose="02020603050405020304" pitchFamily="18" charset="0"/>
                <a:cs typeface="Times New Roman" panose="02020603050405020304" pitchFamily="18" charset="0"/>
              </a:rPr>
              <a:t>z építtető igényei, megbízása</a:t>
            </a:r>
          </a:p>
          <a:p>
            <a:pPr lvl="1"/>
            <a:r>
              <a:rPr lang="hu-HU" sz="3900" dirty="0">
                <a:latin typeface="Times New Roman" panose="02020603050405020304" pitchFamily="18" charset="0"/>
                <a:cs typeface="Times New Roman" panose="02020603050405020304" pitchFamily="18" charset="0"/>
              </a:rPr>
              <a:t>a</a:t>
            </a:r>
            <a:r>
              <a:rPr lang="hu-HU" sz="3900" dirty="0" smtClean="0">
                <a:latin typeface="Times New Roman" panose="02020603050405020304" pitchFamily="18" charset="0"/>
                <a:cs typeface="Times New Roman" panose="02020603050405020304" pitchFamily="18" charset="0"/>
              </a:rPr>
              <a:t> tervezési program, </a:t>
            </a:r>
          </a:p>
          <a:p>
            <a:pPr lvl="1"/>
            <a:r>
              <a:rPr lang="hu-HU" sz="3900" dirty="0" smtClean="0">
                <a:latin typeface="Times New Roman" panose="02020603050405020304" pitchFamily="18" charset="0"/>
                <a:cs typeface="Times New Roman" panose="02020603050405020304" pitchFamily="18" charset="0"/>
              </a:rPr>
              <a:t>a jogszabályok, </a:t>
            </a:r>
          </a:p>
          <a:p>
            <a:pPr lvl="1"/>
            <a:r>
              <a:rPr lang="hu-HU" sz="3900" dirty="0" smtClean="0">
                <a:latin typeface="Times New Roman" panose="02020603050405020304" pitchFamily="18" charset="0"/>
                <a:cs typeface="Times New Roman" panose="02020603050405020304" pitchFamily="18" charset="0"/>
              </a:rPr>
              <a:t>szabványok és szakmai szabályok </a:t>
            </a:r>
          </a:p>
          <a:p>
            <a:pPr marL="0" indent="0">
              <a:buNone/>
            </a:pPr>
            <a:r>
              <a:rPr lang="hu-HU" sz="3600" dirty="0" smtClean="0">
                <a:latin typeface="Times New Roman" panose="02020603050405020304" pitchFamily="18" charset="0"/>
                <a:cs typeface="Times New Roman" panose="02020603050405020304" pitchFamily="18" charset="0"/>
              </a:rPr>
              <a:t>figyelembevételével az építésügyi hatósági eljárásokhoz és az építőipari kivitelezési tevékenységhez szükséges </a:t>
            </a:r>
            <a:r>
              <a:rPr lang="hu-HU" sz="3600" b="1" dirty="0" smtClean="0">
                <a:latin typeface="Times New Roman" panose="02020603050405020304" pitchFamily="18" charset="0"/>
                <a:cs typeface="Times New Roman" panose="02020603050405020304" pitchFamily="18" charset="0"/>
              </a:rPr>
              <a:t>építészeti-műszaki dokumentáció elkészítése</a:t>
            </a:r>
            <a:endParaRPr lang="hu-HU"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128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116632"/>
            <a:ext cx="8784976" cy="720080"/>
          </a:xfrm>
        </p:spPr>
        <p:txBody>
          <a:bodyPr>
            <a:noAutofit/>
          </a:bodyPr>
          <a:lstStyle/>
          <a:p>
            <a:r>
              <a:rPr lang="hu-HU" sz="4400" b="1" dirty="0" smtClean="0">
                <a:solidFill>
                  <a:schemeClr val="tx1"/>
                </a:solidFill>
                <a:latin typeface="Times New Roman" panose="02020603050405020304" pitchFamily="18" charset="0"/>
                <a:cs typeface="Times New Roman" panose="02020603050405020304" pitchFamily="18" charset="0"/>
              </a:rPr>
              <a:t>A </a:t>
            </a:r>
            <a:r>
              <a:rPr lang="hu-HU" sz="4400" dirty="0">
                <a:solidFill>
                  <a:schemeClr val="tx1"/>
                </a:solidFill>
                <a:latin typeface="Times New Roman" panose="02020603050405020304" pitchFamily="18" charset="0"/>
                <a:cs typeface="Times New Roman" panose="02020603050405020304" pitchFamily="18" charset="0"/>
              </a:rPr>
              <a:t>(szakági) </a:t>
            </a:r>
            <a:r>
              <a:rPr lang="hu-HU" sz="4400" b="1" dirty="0" smtClean="0">
                <a:solidFill>
                  <a:schemeClr val="tx1"/>
                </a:solidFill>
                <a:latin typeface="Times New Roman" panose="02020603050405020304" pitchFamily="18" charset="0"/>
                <a:cs typeface="Times New Roman" panose="02020603050405020304" pitchFamily="18" charset="0"/>
              </a:rPr>
              <a:t>tervezői művezetés</a:t>
            </a:r>
            <a:endParaRPr lang="hu-HU" sz="4400" b="1" dirty="0">
              <a:solidFill>
                <a:schemeClr val="tx1"/>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sz="quarter" idx="1"/>
          </p:nvPr>
        </p:nvSpPr>
        <p:spPr>
          <a:xfrm>
            <a:off x="179512" y="980728"/>
            <a:ext cx="8784976" cy="5760640"/>
          </a:xfrm>
        </p:spPr>
        <p:txBody>
          <a:bodyPr>
            <a:normAutofit fontScale="92500"/>
          </a:bodyPr>
          <a:lstStyle/>
          <a:p>
            <a:pPr marL="0" indent="0">
              <a:buNone/>
            </a:pPr>
            <a:r>
              <a:rPr lang="hu-HU" sz="3600" dirty="0" smtClean="0">
                <a:latin typeface="Times New Roman" panose="02020603050405020304" pitchFamily="18" charset="0"/>
                <a:cs typeface="Times New Roman" panose="02020603050405020304" pitchFamily="18" charset="0"/>
              </a:rPr>
              <a:t>A fővállalkozó tervező </a:t>
            </a:r>
            <a:r>
              <a:rPr lang="hu-HU" sz="3600" dirty="0" smtClean="0">
                <a:latin typeface="Times New Roman" panose="02020603050405020304" pitchFamily="18" charset="0"/>
                <a:cs typeface="Times New Roman" panose="02020603050405020304" pitchFamily="18" charset="0"/>
              </a:rPr>
              <a:t>a </a:t>
            </a:r>
            <a:r>
              <a:rPr lang="hu-HU" sz="3600" b="1" dirty="0" smtClean="0">
                <a:latin typeface="Times New Roman" panose="02020603050405020304" pitchFamily="18" charset="0"/>
                <a:cs typeface="Times New Roman" panose="02020603050405020304" pitchFamily="18" charset="0"/>
              </a:rPr>
              <a:t>tervezői művezetés </a:t>
            </a:r>
            <a:r>
              <a:rPr lang="hu-HU" sz="3600" dirty="0" smtClean="0">
                <a:latin typeface="Times New Roman" panose="02020603050405020304" pitchFamily="18" charset="0"/>
                <a:cs typeface="Times New Roman" panose="02020603050405020304" pitchFamily="18" charset="0"/>
              </a:rPr>
              <a:t>keretében </a:t>
            </a:r>
            <a:endParaRPr lang="hu-HU" sz="3600" dirty="0" smtClean="0">
              <a:latin typeface="Times New Roman" panose="02020603050405020304" pitchFamily="18" charset="0"/>
              <a:cs typeface="Times New Roman" panose="02020603050405020304" pitchFamily="18" charset="0"/>
            </a:endParaRPr>
          </a:p>
          <a:p>
            <a:r>
              <a:rPr lang="hu-HU" sz="3600" dirty="0" smtClean="0">
                <a:latin typeface="Times New Roman" panose="02020603050405020304" pitchFamily="18" charset="0"/>
                <a:cs typeface="Times New Roman" panose="02020603050405020304" pitchFamily="18" charset="0"/>
              </a:rPr>
              <a:t>közreműködik az építészeti-műszaki terveknek megfelelő maradéktalan megvalósítás érdekében, valamint </a:t>
            </a:r>
          </a:p>
          <a:p>
            <a:r>
              <a:rPr lang="hu-HU" sz="3600" dirty="0" smtClean="0">
                <a:latin typeface="Times New Roman" panose="02020603050405020304" pitchFamily="18" charset="0"/>
                <a:cs typeface="Times New Roman" panose="02020603050405020304" pitchFamily="18" charset="0"/>
              </a:rPr>
              <a:t>elősegíti a kivitelezés során a tervekkel kapcsolatban felmerült szakkérdések megoldását</a:t>
            </a:r>
          </a:p>
          <a:p>
            <a:r>
              <a:rPr lang="hu-HU" sz="3600" dirty="0">
                <a:latin typeface="Times New Roman" panose="02020603050405020304" pitchFamily="18" charset="0"/>
                <a:cs typeface="Times New Roman" panose="02020603050405020304" pitchFamily="18" charset="0"/>
              </a:rPr>
              <a:t>a</a:t>
            </a:r>
            <a:r>
              <a:rPr lang="hu-HU" sz="3600" dirty="0" smtClean="0">
                <a:latin typeface="Times New Roman" panose="02020603050405020304" pitchFamily="18" charset="0"/>
                <a:cs typeface="Times New Roman" panose="02020603050405020304" pitchFamily="18" charset="0"/>
              </a:rPr>
              <a:t> kivitelezés befejezésekor az e-építési naplóban nyilatkozik arról, hogy a kivitelezés a kivitelezési terveknek megfelelően történt.</a:t>
            </a:r>
          </a:p>
        </p:txBody>
      </p:sp>
    </p:spTree>
    <p:extLst>
      <p:ext uri="{BB962C8B-B14F-4D97-AF65-F5344CB8AC3E}">
        <p14:creationId xmlns:p14="http://schemas.microsoft.com/office/powerpoint/2010/main" val="23911145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825</TotalTime>
  <Words>4068</Words>
  <Application>Microsoft Office PowerPoint</Application>
  <PresentationFormat>Diavetítés a képernyőre (4:3 oldalarány)</PresentationFormat>
  <Paragraphs>453</Paragraphs>
  <Slides>64</Slides>
  <Notes>2</Notes>
  <HiddenSlides>0</HiddenSlides>
  <MMClips>0</MMClips>
  <ScaleCrop>false</ScaleCrop>
  <HeadingPairs>
    <vt:vector size="4" baseType="variant">
      <vt:variant>
        <vt:lpstr>Téma</vt:lpstr>
      </vt:variant>
      <vt:variant>
        <vt:i4>1</vt:i4>
      </vt:variant>
      <vt:variant>
        <vt:lpstr>Diacímek</vt:lpstr>
      </vt:variant>
      <vt:variant>
        <vt:i4>64</vt:i4>
      </vt:variant>
    </vt:vector>
  </HeadingPairs>
  <TitlesOfParts>
    <vt:vector size="65" baseType="lpstr">
      <vt:lpstr>Loggia</vt:lpstr>
      <vt:lpstr>FELELŐSSÉGI KÉRDÉSEK AZ ÉPÍTÉSBEN</vt:lpstr>
      <vt:lpstr>Kapcsolatok</vt:lpstr>
      <vt:lpstr>A szakági tervezőt kiválaszthatja </vt:lpstr>
      <vt:lpstr>Ki az építtető?</vt:lpstr>
      <vt:lpstr>PowerPoint bemutató</vt:lpstr>
      <vt:lpstr>PowerPoint bemutató</vt:lpstr>
      <vt:lpstr>A (szakági) tervező</vt:lpstr>
      <vt:lpstr>A tervező (szakági) feladata</vt:lpstr>
      <vt:lpstr>A (szakági) tervezői művezetés</vt:lpstr>
      <vt:lpstr>A tervező felelős</vt:lpstr>
      <vt:lpstr>Tervezői felelősségbiztosítás </vt:lpstr>
      <vt:lpstr>PowerPoint bemutató</vt:lpstr>
      <vt:lpstr>A kivitelezési dokumentáció</vt:lpstr>
      <vt:lpstr>PowerPoint bemutató</vt:lpstr>
      <vt:lpstr>Kivitelezési dokumentációval végezhető</vt:lpstr>
      <vt:lpstr>PowerPoint bemutató</vt:lpstr>
      <vt:lpstr>PowerPoint bemutató</vt:lpstr>
      <vt:lpstr>A dokumentációnak minden esetben része</vt:lpstr>
      <vt:lpstr>Általános tervi követelmények</vt:lpstr>
      <vt:lpstr>PowerPoint bemutató</vt:lpstr>
      <vt:lpstr>I. Az egyszerű bejelentés</vt:lpstr>
      <vt:lpstr>PowerPoint bemutató</vt:lpstr>
      <vt:lpstr>PowerPoint bemutató</vt:lpstr>
      <vt:lpstr>PowerPoint bemutató</vt:lpstr>
      <vt:lpstr>Költségvetés</vt:lpstr>
      <vt:lpstr>Költségvetés</vt:lpstr>
      <vt:lpstr>Költségvetés</vt:lpstr>
      <vt:lpstr>Költségvetés</vt:lpstr>
      <vt:lpstr>PowerPoint bemutató</vt:lpstr>
      <vt:lpstr>PowerPoint bemutató</vt:lpstr>
      <vt:lpstr>A vállalkozó kivitelező </vt:lpstr>
      <vt:lpstr>PowerPoint bemutató</vt:lpstr>
      <vt:lpstr>A vállalkozó kivitelező</vt:lpstr>
      <vt:lpstr>PowerPoint bemutató</vt:lpstr>
      <vt:lpstr>A vállalkozó kivitelező</vt:lpstr>
      <vt:lpstr>Kivitelezői felelősségbiztosítás</vt:lpstr>
      <vt:lpstr>A felelős műszaki vezető </vt:lpstr>
      <vt:lpstr>A felelős műszaki vezető</vt:lpstr>
      <vt:lpstr>PowerPoint bemutató</vt:lpstr>
      <vt:lpstr>A felelős műszaki vezető</vt:lpstr>
      <vt:lpstr>Az építési műszaki ellenőr </vt:lpstr>
      <vt:lpstr>Az építési műszaki ellenőr</vt:lpstr>
      <vt:lpstr>PowerPoint bemutató</vt:lpstr>
      <vt:lpstr>KÖZÖS FELADATOK</vt:lpstr>
      <vt:lpstr>birtokbavétel és visszaadás</vt:lpstr>
      <vt:lpstr>PowerPoint bemutató</vt:lpstr>
      <vt:lpstr>PowerPoint bemutató</vt:lpstr>
      <vt:lpstr>PowerPoint bemutató</vt:lpstr>
      <vt:lpstr>Fogalmak</vt:lpstr>
      <vt:lpstr>PowerPoint bemutató</vt:lpstr>
      <vt:lpstr>Szabálytalan a tevékenység</vt:lpstr>
      <vt:lpstr>Közigazgatási jogkövetkezmény</vt:lpstr>
      <vt:lpstr>PowerPoint bemutató</vt:lpstr>
      <vt:lpstr>PowerPoint bemutató</vt:lpstr>
      <vt:lpstr>PowerPoint bemutató</vt:lpstr>
      <vt:lpstr>PowerPoint bemutató</vt:lpstr>
      <vt:lpstr>Közigazgatási szankció</vt:lpstr>
      <vt:lpstr>Polgári jogi jogkövetkezmény</vt:lpstr>
      <vt:lpstr>PowerPoint bemutató</vt:lpstr>
      <vt:lpstr>PowerPoint bemutató</vt:lpstr>
      <vt:lpstr>PowerPoint bemutató</vt:lpstr>
      <vt:lpstr>Büntetőjogi szankciók</vt:lpstr>
      <vt:lpstr>Forrás</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FELELŐSSÉGI KÉRDÉSEK AZ ÉPÍTÉSBEN</dc:title>
  <dc:creator>Magyar Mária</dc:creator>
  <cp:lastModifiedBy>Felhasználó</cp:lastModifiedBy>
  <cp:revision>49</cp:revision>
  <dcterms:created xsi:type="dcterms:W3CDTF">2017-03-22T09:54:50Z</dcterms:created>
  <dcterms:modified xsi:type="dcterms:W3CDTF">2017-11-06T10:51:03Z</dcterms:modified>
</cp:coreProperties>
</file>