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79" r:id="rId21"/>
  </p:sldIdLst>
  <p:sldSz cx="9144000" cy="5143500" type="screen16x9"/>
  <p:notesSz cx="6797675" cy="9928225"/>
  <p:defaultTextStyle>
    <a:lvl1pPr marL="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u-H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>
        <p:scale>
          <a:sx n="112" d="100"/>
          <a:sy n="112" d="100"/>
        </p:scale>
        <p:origin x="-494" y="1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D6DDD-F548-4691-9F95-CA140D658097}" type="datetimeFigureOut">
              <a:rPr lang="hu-HU" smtClean="0"/>
              <a:t>2016.01.26.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0C8E-9785-4419-96E4-BC5F9A285F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86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hu-HU" sz="1200"/>
            </a:lvl1pPr>
            <a:extLst/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hu-HU" sz="1200"/>
            </a:lvl1pPr>
            <a:extLst/>
          </a:lstStyle>
          <a:p>
            <a:fld id="{A8ADFD5B-A66C-449C-B6E8-FB716D07777D}" type="datetimeFigureOut">
              <a:pPr/>
              <a:t>2016.01.26.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hu-HU" sz="1200"/>
            </a:lvl1pPr>
            <a:extLst/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hu-H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16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u-H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hu-H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hu-HU" smtClean="0"/>
              <a:t>Alcím mintájának szerkesztése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hu-H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hu-HU">
                <a:solidFill>
                  <a:srgbClr val="FFFFFF"/>
                </a:solidFill>
              </a:rPr>
              <a:pPr algn="ctr"/>
              <a:t>2016.01.26.</a:t>
            </a:fld>
            <a:endParaRPr kumimoji="0" lang="hu-H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hu-H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hu-H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hu-H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hu-HU">
                <a:solidFill>
                  <a:schemeClr val="tx2"/>
                </a:solidFill>
              </a:rPr>
              <a:pPr/>
              <a:t>‹#›</a:t>
            </a:fld>
            <a:endParaRPr kumimoji="0" lang="hu-H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hu-HU" cap="all" baseline="0"/>
            </a:lvl1pPr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2016.01.26.</a:t>
            </a:fld>
            <a:endParaRPr kumimoji="0" lang="hu-H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hu-HU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hu-H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hu-H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  <p:pic>
        <p:nvPicPr>
          <p:cNvPr id="8" name="Picture 2" descr="Y:\MARKETING\Mindigkell\2007\terc\terc_100x7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24" y="4525188"/>
            <a:ext cx="6350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hu-H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hu-H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hu-H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hu-H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hu-H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hu-H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hu-HU"/>
              <a:t>Mintacím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2016.01.26.</a:t>
            </a:fld>
            <a:endParaRPr kumimoji="0"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hu-H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hu-H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hu-H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17263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172639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  <p:pic>
        <p:nvPicPr>
          <p:cNvPr id="1026" name="Picture 2" descr="Y:\MARKETING\Mindigkell\2007\terc\terc_100x7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24" y="4525188"/>
            <a:ext cx="6350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átum helye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4606EA6-EFEA-4C30-9264-4F9291A5780D}" type="datetime1">
              <a:rPr lang="hu-HU" smtClean="0"/>
              <a:pPr/>
              <a:t>2016.01.26.</a:t>
            </a:fld>
            <a:endParaRPr kumimoji="0" lang="hu-HU" sz="1400">
              <a:solidFill>
                <a:schemeClr val="tx2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hu-H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hu-H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bevet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hu-HU"/>
            </a:lvl1pPr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2016.01.26.</a:t>
            </a:fld>
            <a:endParaRPr kumimoji="0" lang="hu-H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hu-H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hu-H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hu-H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hu-H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hu-H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2016.01.26.</a:t>
            </a:fld>
            <a:endParaRPr kumimoji="0"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hu-H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hu-HU">
                <a:solidFill>
                  <a:srgbClr val="FFFFFF"/>
                </a:solidFill>
              </a:rPr>
              <a:pPr/>
              <a:t>‹#›</a:t>
            </a:fld>
            <a:endParaRPr kumimoji="0" lang="hu-H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2016.01.26.</a:t>
            </a:fld>
            <a:endParaRPr kumimoji="0"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hu-H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hu-HU">
                <a:solidFill>
                  <a:schemeClr val="tx2"/>
                </a:solidFill>
              </a:rPr>
              <a:pPr/>
              <a:t>‹#›</a:t>
            </a:fld>
            <a:endParaRPr kumimoji="0" lang="hu-H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hu-HU" sz="4200" b="0"/>
            </a:lvl1pPr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2016.01.26.</a:t>
            </a:fld>
            <a:endParaRPr kumimoji="0"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hu-H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hu-HU">
                <a:solidFill>
                  <a:srgbClr val="FFFFFF"/>
                </a:solidFill>
              </a:rPr>
              <a:pPr/>
              <a:t>‹#›</a:t>
            </a:fld>
            <a:endParaRPr kumimoji="0" lang="hu-H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hu-HU" sz="1800"/>
            </a:lvl1pPr>
            <a:lvl2pPr eaLnBrk="1" latinLnBrk="0" hangingPunct="1">
              <a:buNone/>
              <a:defRPr kumimoji="0" lang="hu-HU" sz="1200"/>
            </a:lvl2pPr>
            <a:lvl3pPr eaLnBrk="1" latinLnBrk="0" hangingPunct="1">
              <a:buNone/>
              <a:defRPr kumimoji="0" lang="hu-HU" sz="1000"/>
            </a:lvl3pPr>
            <a:lvl4pPr eaLnBrk="1" latinLnBrk="0" hangingPunct="1">
              <a:buNone/>
              <a:defRPr kumimoji="0" lang="hu-HU" sz="900"/>
            </a:lvl4pPr>
            <a:lvl5pPr eaLnBrk="1" latinLnBrk="0" hangingPunct="1">
              <a:buNone/>
              <a:defRPr kumimoji="0" lang="hu-HU" sz="9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hu-HU"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hu-HU" sz="1700"/>
            </a:lvl1pPr>
            <a:lvl2pPr eaLnBrk="1" latinLnBrk="0" hangingPunct="1">
              <a:buFontTx/>
              <a:buNone/>
              <a:defRPr kumimoji="0" lang="hu-HU" sz="1200"/>
            </a:lvl2pPr>
            <a:lvl3pPr eaLnBrk="1" latinLnBrk="0" hangingPunct="1">
              <a:buFontTx/>
              <a:buNone/>
              <a:defRPr kumimoji="0" lang="hu-HU" sz="1000"/>
            </a:lvl3pPr>
            <a:lvl4pPr eaLnBrk="1" latinLnBrk="0" hangingPunct="1">
              <a:buFontTx/>
              <a:buNone/>
              <a:defRPr kumimoji="0" lang="hu-HU" sz="900"/>
            </a:lvl4pPr>
            <a:lvl5pPr eaLnBrk="1" latinLnBrk="0" hangingPunct="1">
              <a:buFontTx/>
              <a:buNone/>
              <a:defRPr kumimoji="0" lang="hu-HU" sz="9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hu-H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hu-HU" smtClean="0"/>
              <a:t>Mintacím szerkesztése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2016.01.26.</a:t>
            </a:fld>
            <a:endParaRPr kumimoji="0"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hu-HU" sz="2800"/>
            </a:lvl1pPr>
            <a:extLst/>
          </a:lstStyle>
          <a:p>
            <a:pPr algn="ctr"/>
            <a:fld id="{8F82E0A0-C266-4798-8C8F-B9F91E9DA37E}" type="slidenum">
              <a:rPr kumimoji="0" lang="hu-H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hu-H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hu-H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2016.01.26.</a:t>
            </a:fld>
            <a:endParaRPr kumimoji="0" lang="hu-H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hu-H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hu-H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hu-H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hu-H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hu-H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hu-HU" smtClean="0"/>
              <a:t>Mintacím szerkesztése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hu-H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hu-H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hu-H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hu-H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hu-H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hu-H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hu-H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hu-H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hu-H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c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hu-HU" dirty="0" smtClean="0"/>
              <a:t>Építőipari költségvetési kiírások, adattárainak kapcsolata a tervező szoftverekhez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ELŐADÓ:</a:t>
            </a:r>
            <a:br>
              <a:rPr lang="hu-HU" dirty="0" smtClean="0"/>
            </a:br>
            <a:r>
              <a:rPr lang="hu-HU" dirty="0" smtClean="0"/>
              <a:t>MOLNÁR MIKLÓS KONRÁD</a:t>
            </a:r>
            <a:endParaRPr lang="hu-HU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hu-HU" dirty="0" smtClean="0"/>
              <a:t>TERC AZ ÉPÍTŐIPAR SZELLEMI CENTRUMA</a:t>
            </a:r>
            <a:endParaRPr lang="hu-HU" dirty="0"/>
          </a:p>
        </p:txBody>
      </p:sp>
      <p:pic>
        <p:nvPicPr>
          <p:cNvPr id="2050" name="Picture 2" descr="Y:\MARKETING\Mindigkell\2007\terc\terc_100x7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91830"/>
            <a:ext cx="1270000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költségvetés funkciója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Tételes tervezői utasítás adása a műszaki tervek kiegészítéseként.</a:t>
            </a:r>
          </a:p>
          <a:p>
            <a:r>
              <a:rPr lang="hu-HU" dirty="0" smtClean="0"/>
              <a:t>A munka mennyiségi meghatározása.</a:t>
            </a:r>
          </a:p>
          <a:p>
            <a:r>
              <a:rPr lang="hu-HU" dirty="0" smtClean="0"/>
              <a:t>A munka minőségi meghatározása.</a:t>
            </a:r>
          </a:p>
          <a:p>
            <a:r>
              <a:rPr lang="hu-HU" dirty="0" smtClean="0"/>
              <a:t>A munka költségeinek megállapítása.</a:t>
            </a:r>
          </a:p>
          <a:p>
            <a:r>
              <a:rPr lang="hu-HU" dirty="0" smtClean="0"/>
              <a:t>Továbbá segítse </a:t>
            </a:r>
            <a:r>
              <a:rPr lang="hu-HU" dirty="0"/>
              <a:t>elő:</a:t>
            </a:r>
          </a:p>
          <a:p>
            <a:pPr lvl="1"/>
            <a:r>
              <a:rPr lang="hu-HU" dirty="0"/>
              <a:t>- a korszerű szervezési módszerek </a:t>
            </a:r>
            <a:r>
              <a:rPr lang="hu-HU" dirty="0" smtClean="0"/>
              <a:t>alkalmazását,</a:t>
            </a:r>
            <a:endParaRPr lang="hu-HU" dirty="0"/>
          </a:p>
          <a:p>
            <a:pPr lvl="1"/>
            <a:r>
              <a:rPr lang="hu-HU" dirty="0"/>
              <a:t>- a műszaki </a:t>
            </a:r>
            <a:r>
              <a:rPr lang="hu-HU" dirty="0" smtClean="0"/>
              <a:t>fejlesztést,</a:t>
            </a:r>
            <a:endParaRPr lang="hu-HU" dirty="0"/>
          </a:p>
          <a:p>
            <a:pPr lvl="1"/>
            <a:r>
              <a:rPr lang="hu-HU" dirty="0"/>
              <a:t>- a kivitelező kezdeményező </a:t>
            </a:r>
            <a:r>
              <a:rPr lang="hu-HU" dirty="0" smtClean="0"/>
              <a:t>készségét.</a:t>
            </a:r>
            <a:endParaRPr lang="hu-HU" dirty="0"/>
          </a:p>
          <a:p>
            <a:pPr lvl="1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00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költségvetésekkel kapcsolatos igények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Jól áttekinthető, könnyen érthető.</a:t>
            </a:r>
          </a:p>
          <a:p>
            <a:r>
              <a:rPr lang="hu-HU" dirty="0" smtClean="0"/>
              <a:t>Teljes (terjedjen ki minden érintett munkára).</a:t>
            </a:r>
          </a:p>
          <a:p>
            <a:r>
              <a:rPr lang="hu-HU" dirty="0" smtClean="0"/>
              <a:t>Az adott részletezettségen belül gyorsan elkészíthető.</a:t>
            </a:r>
          </a:p>
          <a:p>
            <a:r>
              <a:rPr lang="hu-HU" dirty="0" smtClean="0"/>
              <a:t>Könnyen átalakítható, rugalmas (árváltozások érvényesítésére alkalmas).</a:t>
            </a:r>
          </a:p>
          <a:p>
            <a:r>
              <a:rPr lang="hu-HU" dirty="0" smtClean="0"/>
              <a:t>Viszonylag pontos (jól közelítse meg a várható tényköltségeket).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42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/>
              <a:t>K</a:t>
            </a:r>
            <a:r>
              <a:rPr lang="hu-HU" sz="3200" dirty="0" smtClean="0"/>
              <a:t>öltségvetésekkel szembeni általános követelmények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/>
              <a:t>A költségvetések legyenek alkalmasak:</a:t>
            </a:r>
          </a:p>
          <a:p>
            <a:pPr lvl="1" algn="just"/>
            <a:r>
              <a:rPr lang="hu-HU" dirty="0" smtClean="0"/>
              <a:t>- a projekt gazdasági vizsgálatához szükséges információk előállítására,</a:t>
            </a:r>
          </a:p>
          <a:p>
            <a:pPr lvl="1" algn="just"/>
            <a:r>
              <a:rPr lang="hu-HU" dirty="0" smtClean="0"/>
              <a:t>- a versenysemlegesség biztosítására az alkalmazott termékek kiválasztása során,</a:t>
            </a:r>
          </a:p>
          <a:p>
            <a:pPr lvl="1" algn="just"/>
            <a:r>
              <a:rPr lang="hu-HU" dirty="0" smtClean="0"/>
              <a:t>- a megfelelően felépített tételrendi-, erőforrás-adatbázisok alapján számítástechnikai adatfeldolgozásra,</a:t>
            </a:r>
          </a:p>
          <a:p>
            <a:pPr lvl="1" algn="just"/>
            <a:r>
              <a:rPr lang="hu-HU" dirty="0" smtClean="0"/>
              <a:t>- az erőforrás-szükségletek gyors kigyűjtésére, összesítésére, ütemtervek készítéséhez kiinduló adatok biztosítására,</a:t>
            </a:r>
          </a:p>
          <a:p>
            <a:pPr lvl="1" algn="just"/>
            <a:r>
              <a:rPr lang="hu-HU" dirty="0" smtClean="0"/>
              <a:t>- tervező, időelemző programrendszerekkel történő összekapcsolásra.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92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600" dirty="0" smtClean="0"/>
              <a:t>A költségvetés készítéséhez használt segédletek, tételrendek</a:t>
            </a:r>
            <a:endParaRPr lang="hu-HU" sz="2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Egységárgyűjtemények (1960-as évek) ÉVM-OÁH</a:t>
            </a:r>
          </a:p>
          <a:p>
            <a:r>
              <a:rPr lang="hu-HU" dirty="0" smtClean="0"/>
              <a:t>Építőipari Költségszámítási Normák (ÉKN), szürke-zöld</a:t>
            </a:r>
          </a:p>
          <a:p>
            <a:r>
              <a:rPr lang="hu-HU" dirty="0" smtClean="0"/>
              <a:t>Építőipari Műszaki Iránynormák (ÉMIR) ÉGSZI</a:t>
            </a:r>
          </a:p>
          <a:p>
            <a:r>
              <a:rPr lang="hu-HU" dirty="0" smtClean="0"/>
              <a:t>Fenntartási Műszaki Iránynormák (FÉMIR) FÜTI</a:t>
            </a:r>
          </a:p>
          <a:p>
            <a:r>
              <a:rPr lang="hu-HU" dirty="0" smtClean="0"/>
              <a:t>Kisüzemi Termelők Építőipari Normagyűjteménye 1989, FÜTI</a:t>
            </a:r>
          </a:p>
          <a:p>
            <a:r>
              <a:rPr lang="hu-HU" dirty="0"/>
              <a:t>Vállalati Költségszámítási Normák (VKN)</a:t>
            </a:r>
          </a:p>
          <a:p>
            <a:r>
              <a:rPr lang="hu-HU" dirty="0" smtClean="0"/>
              <a:t>Egységes Építőipari Normagyűjtemény (ÉN) 1994, TERC</a:t>
            </a:r>
          </a:p>
          <a:p>
            <a:r>
              <a:rPr lang="hu-HU" dirty="0"/>
              <a:t>Egységes Építőipari Normagyűjtemény </a:t>
            </a:r>
            <a:r>
              <a:rPr lang="hu-HU" dirty="0" smtClean="0"/>
              <a:t>Kisüzemi körülmények között (ÉNK) 1994, TERC</a:t>
            </a:r>
          </a:p>
          <a:p>
            <a:r>
              <a:rPr lang="hu-HU" dirty="0" smtClean="0"/>
              <a:t>KONTROLL Kft. HUN normarendszer-család, 1990-2005</a:t>
            </a:r>
          </a:p>
          <a:p>
            <a:r>
              <a:rPr lang="hu-HU" dirty="0" smtClean="0"/>
              <a:t>Összevont Építőipari Normarendszer 2005, TERC</a:t>
            </a:r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4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Napjaink tervezői költségvetései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Leíró jelleggel rögzített műszaki tartalom, technológiai utasítások egy költségvetés-kiírásszerű dokumentációban.</a:t>
            </a:r>
          </a:p>
          <a:p>
            <a:r>
              <a:rPr lang="hu-HU" dirty="0" smtClean="0"/>
              <a:t>Költségvetési kiírási szöveggyűjtemények alkalmazása.</a:t>
            </a:r>
          </a:p>
          <a:p>
            <a:r>
              <a:rPr lang="hu-HU" dirty="0" smtClean="0"/>
              <a:t>Komplex költségvetési normarendszerek alapján.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91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Ajánlott költségvetési normarendszer tételrendje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Feleljen meg az EU által elvárt irányelveknek.</a:t>
            </a:r>
          </a:p>
          <a:p>
            <a:r>
              <a:rPr lang="hu-HU" dirty="0" smtClean="0"/>
              <a:t>Már napjainkban is hosszabb ideje ismert, szakma által használt.</a:t>
            </a:r>
          </a:p>
          <a:p>
            <a:r>
              <a:rPr lang="hu-HU" dirty="0" smtClean="0"/>
              <a:t>Műszaki értékekkel, meghatározásokkal (táblázatokkal) segítse elő a tételek pontos meghatározását, beazonosíthatóságát.</a:t>
            </a:r>
          </a:p>
          <a:p>
            <a:r>
              <a:rPr lang="hu-HU" dirty="0" smtClean="0"/>
              <a:t>Tételenként tartalmazza az új és a felújításokhoz kapcsolódó erőforrásértékeket.</a:t>
            </a:r>
          </a:p>
          <a:p>
            <a:r>
              <a:rPr lang="hu-HU" dirty="0" smtClean="0"/>
              <a:t>Tételrendje fedje le az építőipari termelés széles spektrumának döntő hányadát. </a:t>
            </a:r>
          </a:p>
          <a:p>
            <a:r>
              <a:rPr lang="hu-HU" dirty="0" smtClean="0"/>
              <a:t>Az egyes tételekhez a legelterjedtebb anyag és technológiai változatokat is tartalmazza.</a:t>
            </a:r>
          </a:p>
          <a:p>
            <a:r>
              <a:rPr lang="hu-HU" dirty="0" smtClean="0"/>
              <a:t>Tartalmazza az erőforrásértékeket.</a:t>
            </a:r>
          </a:p>
          <a:p>
            <a:r>
              <a:rPr lang="hu-HU" dirty="0" smtClean="0"/>
              <a:t>Elektronikus formában álljon a felhasználók rendelkezésére.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82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Összevont Építőipari Normarendszer (ÖN)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2002 I. félév nemzetközi tapasztalatok szerzése</a:t>
            </a:r>
          </a:p>
          <a:p>
            <a:r>
              <a:rPr lang="hu-HU" dirty="0" smtClean="0"/>
              <a:t>2002 II. félév fejlesztés kezdete</a:t>
            </a:r>
          </a:p>
          <a:p>
            <a:r>
              <a:rPr lang="hu-HU" dirty="0" smtClean="0"/>
              <a:t>ÖN elnevezés eredete (ÉNK megszűntetése)</a:t>
            </a:r>
          </a:p>
          <a:p>
            <a:r>
              <a:rPr lang="hu-HU" dirty="0" smtClean="0"/>
              <a:t>2013 I. negyedév KONTROLL adattárak beépítésének kezdete</a:t>
            </a:r>
          </a:p>
          <a:p>
            <a:r>
              <a:rPr lang="hu-HU" dirty="0" smtClean="0"/>
              <a:t>2016.01.01-i állapot:</a:t>
            </a:r>
          </a:p>
          <a:p>
            <a:pPr lvl="1"/>
            <a:r>
              <a:rPr lang="hu-HU" dirty="0" smtClean="0"/>
              <a:t>- 65 megjelent munkanem,</a:t>
            </a:r>
          </a:p>
          <a:p>
            <a:pPr lvl="1"/>
            <a:r>
              <a:rPr lang="hu-HU" dirty="0" smtClean="0"/>
              <a:t>- 319.000 tétel, tételváltozat,</a:t>
            </a:r>
          </a:p>
          <a:p>
            <a:pPr lvl="1"/>
            <a:r>
              <a:rPr lang="hu-HU" dirty="0" smtClean="0"/>
              <a:t>- 168.000 anyagadattár,</a:t>
            </a:r>
          </a:p>
          <a:p>
            <a:pPr lvl="1"/>
            <a:r>
              <a:rPr lang="hu-HU" dirty="0" smtClean="0"/>
              <a:t>- 4 munkanem fejlesztés alatt.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56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ÖN adattár eltérései a korábbi normagyűjteményektől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Új munkanemek kerültek kidolgozásra.</a:t>
            </a:r>
          </a:p>
          <a:p>
            <a:r>
              <a:rPr lang="hu-HU" dirty="0"/>
              <a:t>Rövidített tételszöveg megjelenése</a:t>
            </a:r>
            <a:r>
              <a:rPr lang="hu-HU" dirty="0" smtClean="0"/>
              <a:t>.</a:t>
            </a:r>
          </a:p>
          <a:p>
            <a:r>
              <a:rPr lang="hu-HU" dirty="0" smtClean="0"/>
              <a:t>Tételazonosító kódszámrendszere megváltozott.</a:t>
            </a:r>
          </a:p>
          <a:p>
            <a:r>
              <a:rPr lang="hu-HU" dirty="0"/>
              <a:t>Strukturált kiírás és tételkiválasztás</a:t>
            </a:r>
            <a:r>
              <a:rPr lang="hu-HU" dirty="0" smtClean="0"/>
              <a:t>.</a:t>
            </a:r>
          </a:p>
          <a:p>
            <a:r>
              <a:rPr lang="hu-HU" dirty="0"/>
              <a:t>Megalapozottabb szövegkiírás.</a:t>
            </a:r>
          </a:p>
          <a:p>
            <a:r>
              <a:rPr lang="hu-HU" dirty="0" smtClean="0"/>
              <a:t>A versenysemlegesség elvének megfelelve sem márkanév, sem gyártóra való utalás nem szerepel.</a:t>
            </a:r>
          </a:p>
          <a:p>
            <a:r>
              <a:rPr lang="hu-HU" dirty="0" smtClean="0"/>
              <a:t>Műszaki táblázatok kidolgozása.</a:t>
            </a:r>
          </a:p>
          <a:p>
            <a:r>
              <a:rPr lang="hu-HU" dirty="0" smtClean="0"/>
              <a:t>A gépnormák műszakóra egységben kerültek meghatározásra.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26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ÖN alapú komplex tételrend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TERC V.I.P. GOLD programban egyedi komplex adattár képzésének lehetősége (2009).</a:t>
            </a:r>
          </a:p>
          <a:p>
            <a:r>
              <a:rPr lang="hu-HU" dirty="0" smtClean="0"/>
              <a:t>Funkcionális épületelemenkénti adattár (2014).</a:t>
            </a:r>
          </a:p>
          <a:p>
            <a:r>
              <a:rPr lang="hu-HU" dirty="0" smtClean="0"/>
              <a:t>DIN 276 építőipari rendszer mintájára ÖN elemeiből.</a:t>
            </a:r>
          </a:p>
          <a:p>
            <a:r>
              <a:rPr lang="hu-HU" dirty="0" smtClean="0"/>
              <a:t>3000 tételes adattár elektromos és épületgépészeti tételek nélkül.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Építésügyi Tudás Műhely (ÉTM)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2015. december elején indult új szolgáltatás a</a:t>
            </a:r>
          </a:p>
          <a:p>
            <a:pPr marL="0" indent="0" algn="ctr">
              <a:buNone/>
            </a:pPr>
            <a:r>
              <a:rPr lang="hu-HU" sz="3200" b="1" dirty="0" err="1" smtClean="0">
                <a:solidFill>
                  <a:schemeClr val="accent4"/>
                </a:solidFill>
                <a:hlinkClick r:id="rId2"/>
              </a:rPr>
              <a:t>www.terc.hu</a:t>
            </a:r>
            <a:endParaRPr lang="hu-HU" sz="3200" b="1" dirty="0" smtClean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hu-HU" dirty="0" smtClean="0"/>
              <a:t>honlapon.</a:t>
            </a:r>
          </a:p>
          <a:p>
            <a:pPr marL="0" indent="0" algn="ctr">
              <a:buNone/>
            </a:pPr>
            <a:r>
              <a:rPr lang="hu-HU" dirty="0" smtClean="0"/>
              <a:t>Aktuális hírek, információk, tudás!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95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Árak megállapítása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hu-HU" dirty="0" smtClean="0"/>
              <a:t>Módosított Alkotmányunk kinyilvánította a verseny, valamint a vállalkozások szabadságát.</a:t>
            </a:r>
          </a:p>
          <a:p>
            <a:pPr algn="just"/>
            <a:r>
              <a:rPr lang="hu-HU" dirty="0" smtClean="0"/>
              <a:t>Az árak megállapítását az 1990. évi LXXXVII. Tv. 2.§ határozza meg „Az árban, díjban, valamint az ár alapjául szolgáló értékesítési feltételekben a szerződő felek … állapodnak meg."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53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000" b="1" dirty="0" err="1" smtClean="0"/>
              <a:t>www.terc.hu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429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Építmények műszaki tervdokumentációja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Kiviteli tervek.</a:t>
            </a:r>
          </a:p>
          <a:p>
            <a:r>
              <a:rPr lang="hu-HU" dirty="0" smtClean="0"/>
              <a:t>Műszaki leírás.</a:t>
            </a:r>
          </a:p>
          <a:p>
            <a:r>
              <a:rPr lang="hu-HU" dirty="0" smtClean="0"/>
              <a:t>Költségvetés.</a:t>
            </a:r>
          </a:p>
          <a:p>
            <a:r>
              <a:rPr lang="hu-HU" dirty="0" smtClean="0"/>
              <a:t>Szervesen egymásra épül, illetve egymást kiegészíti.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30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Költségvetés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A vállalkozás és a vállalatba adás során a megrendelő és a vállalkozó kapcsolatának fontos dokumentuma.</a:t>
            </a:r>
          </a:p>
          <a:p>
            <a:pPr algn="just"/>
            <a:r>
              <a:rPr lang="hu-HU" dirty="0" smtClean="0"/>
              <a:t>Fajtái:</a:t>
            </a:r>
          </a:p>
          <a:p>
            <a:pPr lvl="1" algn="just"/>
            <a:r>
              <a:rPr lang="hu-HU" dirty="0" smtClean="0"/>
              <a:t>- költségelőirányzat (költségbecslés),</a:t>
            </a:r>
          </a:p>
          <a:p>
            <a:pPr lvl="1" algn="just"/>
            <a:r>
              <a:rPr lang="hu-HU" dirty="0" smtClean="0"/>
              <a:t>- kiviteli szintű, tételes, részletes,</a:t>
            </a:r>
          </a:p>
          <a:p>
            <a:pPr lvl="1" algn="just"/>
            <a:r>
              <a:rPr lang="hu-HU" dirty="0" smtClean="0"/>
              <a:t>- önköltségszámítás,</a:t>
            </a:r>
          </a:p>
          <a:p>
            <a:pPr lvl="1" algn="just"/>
            <a:r>
              <a:rPr lang="hu-HU" dirty="0" smtClean="0"/>
              <a:t>- ajánlati költségvetés,</a:t>
            </a:r>
          </a:p>
          <a:p>
            <a:pPr lvl="1" algn="just"/>
            <a:r>
              <a:rPr lang="hu-HU" dirty="0" smtClean="0"/>
              <a:t>- elszámolás (számlázás, utókalkuláció).</a:t>
            </a:r>
          </a:p>
        </p:txBody>
      </p:sp>
    </p:spTree>
    <p:extLst>
      <p:ext uri="{BB962C8B-B14F-4D97-AF65-F5344CB8AC3E}">
        <p14:creationId xmlns:p14="http://schemas.microsoft.com/office/powerpoint/2010/main" val="16594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költségvetés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Költségbecslés (előkalkuláció).</a:t>
            </a:r>
          </a:p>
          <a:p>
            <a:r>
              <a:rPr lang="hu-HU" dirty="0" smtClean="0"/>
              <a:t>Költségvetés (költség-előirányzat).</a:t>
            </a:r>
          </a:p>
          <a:p>
            <a:r>
              <a:rPr lang="hu-HU" dirty="0" smtClean="0"/>
              <a:t>Elszámolás (számlázás, utókalkuláció).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70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 költségvetések fajtái részletesség szerint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hu-HU" dirty="0" smtClean="0"/>
              <a:t>Építményszintű, normatív adatok alapján készített költségbecslés </a:t>
            </a:r>
            <a:r>
              <a:rPr lang="hu-HU" sz="2700" dirty="0" smtClean="0"/>
              <a:t>(használati egységben: m2, légm3 stb.).</a:t>
            </a:r>
          </a:p>
          <a:p>
            <a:pPr algn="just"/>
            <a:r>
              <a:rPr lang="hu-HU" dirty="0" smtClean="0"/>
              <a:t>Munkanem részletességű költségbecslés.</a:t>
            </a:r>
          </a:p>
          <a:p>
            <a:pPr algn="just"/>
            <a:r>
              <a:rPr lang="hu-HU" dirty="0" smtClean="0"/>
              <a:t>Szerkezeti bontású költségvetés (komplex tétel).</a:t>
            </a:r>
          </a:p>
          <a:p>
            <a:pPr algn="just"/>
            <a:r>
              <a:rPr lang="hu-HU" dirty="0" smtClean="0"/>
              <a:t>Részletes, tételes költségvetés.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80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Árképzés formája, módszere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Egységáras (szerkezetekre vagy tételekre).</a:t>
            </a:r>
          </a:p>
          <a:p>
            <a:r>
              <a:rPr lang="hu-HU" dirty="0" smtClean="0"/>
              <a:t>Végösszegképző (összes erőforrások összesítése).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85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árképzés pontossága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Részletesen kalkulált.</a:t>
            </a:r>
          </a:p>
          <a:p>
            <a:r>
              <a:rPr lang="hu-HU" dirty="0" smtClean="0"/>
              <a:t>Költségbecslés (költség előirányzat).</a:t>
            </a:r>
          </a:p>
        </p:txBody>
      </p:sp>
    </p:spTree>
    <p:extLst>
      <p:ext uri="{BB962C8B-B14F-4D97-AF65-F5344CB8AC3E}">
        <p14:creationId xmlns:p14="http://schemas.microsoft.com/office/powerpoint/2010/main" val="10497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költségvetés készítésének célja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/>
              <a:t>Versenytárgyalások kiírásának alapja.</a:t>
            </a:r>
          </a:p>
          <a:p>
            <a:pPr algn="just"/>
            <a:r>
              <a:rPr lang="hu-HU" dirty="0" smtClean="0"/>
              <a:t>Ajánlatok összevetése (versenytárgyalás, közbeszerzés).</a:t>
            </a:r>
          </a:p>
          <a:p>
            <a:pPr algn="just"/>
            <a:r>
              <a:rPr lang="hu-HU" dirty="0" smtClean="0"/>
              <a:t>Ajánlati ár megalapozása (önköltségszámítás).</a:t>
            </a:r>
          </a:p>
          <a:p>
            <a:pPr algn="just"/>
            <a:r>
              <a:rPr lang="hu-HU" dirty="0" smtClean="0"/>
              <a:t>Elszámolási alap (megrendelő és a vállalkozó között). </a:t>
            </a:r>
          </a:p>
          <a:p>
            <a:pPr algn="just"/>
            <a:r>
              <a:rPr lang="hu-HU" dirty="0" smtClean="0"/>
              <a:t>Minőségi és mennyiségi összevetés, ellenőrzés (műszaki ellenőr, beruházó).</a:t>
            </a:r>
          </a:p>
          <a:p>
            <a:pPr algn="just"/>
            <a:r>
              <a:rPr lang="hu-HU" dirty="0" smtClean="0"/>
              <a:t>Hitelszámla nyitás és hitelfolyósítás (bank).</a:t>
            </a:r>
          </a:p>
          <a:p>
            <a:pPr algn="just"/>
            <a:r>
              <a:rPr lang="hu-HU" dirty="0"/>
              <a:t>Tervváltozatok gazdasági összevetése (tervező</a:t>
            </a:r>
            <a:r>
              <a:rPr lang="hu-HU" dirty="0" smtClean="0"/>
              <a:t>).</a:t>
            </a:r>
            <a:endParaRPr lang="hu-HU" dirty="0"/>
          </a:p>
          <a:p>
            <a:pPr algn="just"/>
            <a:r>
              <a:rPr lang="hu-HU" dirty="0"/>
              <a:t>Esetleges elszámolási vitában szakvélemény alapja lehet (szakértő</a:t>
            </a:r>
            <a:r>
              <a:rPr lang="hu-HU" dirty="0" smtClean="0"/>
              <a:t>).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281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élesvásznú bemutató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798</Words>
  <Application>Microsoft Office PowerPoint</Application>
  <PresentationFormat>Diavetítés a képernyőre (16:9 oldalarány)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Szélesvásznú bemutató</vt:lpstr>
      <vt:lpstr>Építőipari költségvetési kiírások, adattárainak kapcsolata a tervező szoftverekhez  ELŐADÓ: MOLNÁR MIKLÓS KONRÁD</vt:lpstr>
      <vt:lpstr>Árak megállapítása</vt:lpstr>
      <vt:lpstr>Építmények műszaki tervdokumentációja</vt:lpstr>
      <vt:lpstr>Költségvetés</vt:lpstr>
      <vt:lpstr>A költségvetés szerepe</vt:lpstr>
      <vt:lpstr>A költségvetések fajtái részletesség szerint</vt:lpstr>
      <vt:lpstr>Árképzés formája, módszere szerint</vt:lpstr>
      <vt:lpstr>Az árképzés pontossága szerint</vt:lpstr>
      <vt:lpstr>A költségvetés készítésének célja </vt:lpstr>
      <vt:lpstr>A költségvetés funkciója</vt:lpstr>
      <vt:lpstr>A költségvetésekkel kapcsolatos igények</vt:lpstr>
      <vt:lpstr>Költségvetésekkel szembeni általános követelmények</vt:lpstr>
      <vt:lpstr>A költségvetés készítéséhez használt segédletek, tételrendek</vt:lpstr>
      <vt:lpstr>Napjaink tervezői költségvetései</vt:lpstr>
      <vt:lpstr>Ajánlott költségvetési normarendszer tételrendje</vt:lpstr>
      <vt:lpstr>Összevont Építőipari Normarendszer (ÖN)</vt:lpstr>
      <vt:lpstr>ÖN adattár eltérései a korábbi normagyűjteményektől</vt:lpstr>
      <vt:lpstr>Az ÖN alapú komplex tételrend</vt:lpstr>
      <vt:lpstr>Építésügyi Tudás Műhely (ÉTM)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2016-01-22T12:25:12Z</dcterms:created>
  <dcterms:modified xsi:type="dcterms:W3CDTF">2016-01-26T13:45:44Z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1038</vt:i4>
  </property>
  <property fmtid="{D5CDD505-2E9C-101B-9397-08002B2CF9AE}" pid="3" name="_Version">
    <vt:lpwstr>12.0.4518</vt:lpwstr>
  </property>
</Properties>
</file>