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7" r:id="rId8"/>
    <p:sldId id="272" r:id="rId9"/>
    <p:sldId id="273" r:id="rId10"/>
    <p:sldId id="275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5DE7F-40C4-48ED-9AC2-D44BC3D4995E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4B32-AEE1-429D-8B03-65797F4BA3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60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/>
          </a:p>
        </p:txBody>
      </p:sp>
      <p:sp>
        <p:nvSpPr>
          <p:cNvPr id="4096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876E9F-3B81-41EC-93BA-DE751472DE8D}" type="slidenum">
              <a:rPr lang="hu-HU" altLang="hu-HU" smtClean="0"/>
              <a:pPr eaLnBrk="1" hangingPunct="1"/>
              <a:t>16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370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460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0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1894D-557F-4736-A88F-5548D4A12B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92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860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19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58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2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30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13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43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6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56F8-2E26-4861-B435-3208AB3FBD3D}" type="datetimeFigureOut">
              <a:rPr lang="hu-HU" smtClean="0"/>
              <a:t>2016.06.17.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EE142-4370-4A4E-8C11-43F22BD5CF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15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mk.hu/?p=11505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46799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hu-HU" sz="2800" dirty="0" smtClean="0"/>
              <a:t>2011. évi CXXVIII. tv. a katasztrófavédelemről</a:t>
            </a:r>
            <a:endParaRPr lang="hu-HU" sz="2400" dirty="0" smtClean="0"/>
          </a:p>
          <a:p>
            <a:pPr eaLnBrk="1" hangingPunct="1">
              <a:buFontTx/>
              <a:buNone/>
              <a:defRPr/>
            </a:pPr>
            <a:endParaRPr lang="hu-HU" sz="2400" dirty="0" smtClean="0"/>
          </a:p>
          <a:p>
            <a:pPr eaLnBrk="1" hangingPunct="1">
              <a:buFontTx/>
              <a:buNone/>
              <a:defRPr/>
            </a:pPr>
            <a:endParaRPr lang="hu-HU" sz="2400" dirty="0" smtClean="0"/>
          </a:p>
          <a:p>
            <a:pPr eaLnBrk="1" hangingPunct="1">
              <a:buFontTx/>
              <a:buNone/>
              <a:defRPr/>
            </a:pPr>
            <a:r>
              <a:rPr lang="hu-HU" sz="2800" dirty="0" smtClean="0"/>
              <a:t>	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80" name="Picture 12" descr="Az Országgyűlés elnökéhez fordultunk">
            <a:hlinkClick r:id="rId2" tooltip="Az Országgyűlés elnökéhez fordultunk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214688"/>
            <a:ext cx="3463925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5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464" name="Téglalap 8"/>
          <p:cNvSpPr>
            <a:spLocks noChangeArrowheads="1"/>
          </p:cNvSpPr>
          <p:nvPr/>
        </p:nvSpPr>
        <p:spPr bwMode="auto">
          <a:xfrm>
            <a:off x="161925" y="2484438"/>
            <a:ext cx="868521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/>
              <a:t>…tűzvédelmi dokumentációt </a:t>
            </a:r>
            <a:r>
              <a:rPr lang="hu-HU" altLang="hu-HU" sz="2800" b="1"/>
              <a:t>kötelező készíteni</a:t>
            </a:r>
            <a:r>
              <a:rPr lang="hu-HU" altLang="hu-HU" sz="2800"/>
              <a:t>, ha </a:t>
            </a:r>
          </a:p>
          <a:p>
            <a:pPr algn="just" eaLnBrk="1" hangingPunct="1"/>
            <a:r>
              <a:rPr lang="hu-HU" altLang="hu-HU" sz="2800"/>
              <a:t>a) az </a:t>
            </a:r>
            <a:r>
              <a:rPr lang="hu-HU" altLang="hu-HU" sz="2800" i="1"/>
              <a:t>általános</a:t>
            </a:r>
            <a:r>
              <a:rPr lang="hu-HU" altLang="hu-HU" sz="2800"/>
              <a:t> és </a:t>
            </a:r>
            <a:r>
              <a:rPr lang="hu-HU" altLang="hu-HU" sz="2800" i="1"/>
              <a:t>sajátos</a:t>
            </a:r>
            <a:r>
              <a:rPr lang="hu-HU" altLang="hu-HU" sz="2800"/>
              <a:t> építményfajták szerinti, vmint </a:t>
            </a:r>
            <a:r>
              <a:rPr lang="hu-HU" altLang="hu-HU" sz="2800" i="1"/>
              <a:t>műemlékvédelmi</a:t>
            </a:r>
            <a:r>
              <a:rPr lang="hu-HU" altLang="hu-HU" sz="2800"/>
              <a:t> építésügyi hatósági eljárásokban a jsz. </a:t>
            </a:r>
            <a:r>
              <a:rPr lang="hu-HU" altLang="hu-HU" sz="2800" u="sng"/>
              <a:t>tűzvédelmi szakhatóság bevonását írja elő</a:t>
            </a:r>
            <a:r>
              <a:rPr lang="hu-HU" altLang="hu-HU" sz="2800"/>
              <a:t>,</a:t>
            </a:r>
          </a:p>
          <a:p>
            <a:pPr algn="just" eaLnBrk="1" hangingPunct="1"/>
            <a:r>
              <a:rPr lang="hu-HU" altLang="hu-HU" sz="2800"/>
              <a:t>b) az építmény kettő, vagy több </a:t>
            </a:r>
            <a:r>
              <a:rPr lang="hu-HU" altLang="hu-HU" sz="2800" u="sng"/>
              <a:t>pinceszintet </a:t>
            </a:r>
            <a:r>
              <a:rPr lang="hu-HU" altLang="hu-HU" sz="2800"/>
              <a:t>tartalmaz  (375/2011. Korm. r. 2.§)</a:t>
            </a:r>
          </a:p>
        </p:txBody>
      </p:sp>
      <p:sp>
        <p:nvSpPr>
          <p:cNvPr id="19465" name="Szövegdoboz 10"/>
          <p:cNvSpPr txBox="1">
            <a:spLocks noChangeArrowheads="1"/>
          </p:cNvSpPr>
          <p:nvPr/>
        </p:nvSpPr>
        <p:spPr bwMode="auto">
          <a:xfrm>
            <a:off x="566738" y="189865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Mely esetben?</a:t>
            </a:r>
          </a:p>
        </p:txBody>
      </p:sp>
    </p:spTree>
    <p:extLst>
      <p:ext uri="{BB962C8B-B14F-4D97-AF65-F5344CB8AC3E}">
        <p14:creationId xmlns:p14="http://schemas.microsoft.com/office/powerpoint/2010/main" val="20500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488" name="Téglalap 8"/>
          <p:cNvSpPr>
            <a:spLocks noChangeArrowheads="1"/>
          </p:cNvSpPr>
          <p:nvPr/>
        </p:nvSpPr>
        <p:spPr bwMode="auto">
          <a:xfrm>
            <a:off x="161925" y="2484438"/>
            <a:ext cx="86852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/>
              <a:t>193/2009. (IX. 15.) Korm r. 5. melléklet szerint:</a:t>
            </a:r>
          </a:p>
          <a:p>
            <a:pPr algn="just" eaLnBrk="1" hangingPunct="1"/>
            <a:endParaRPr lang="hu-HU" altLang="hu-HU" sz="2800"/>
          </a:p>
          <a:p>
            <a:pPr algn="just" eaLnBrk="1" hangingPunct="1"/>
            <a:r>
              <a:rPr lang="hu-HU" altLang="hu-HU" sz="2400"/>
              <a:t>-”A”-”C” tv. o-ba tartozó épületek,</a:t>
            </a:r>
          </a:p>
          <a:p>
            <a:pPr algn="just" eaLnBrk="1" hangingPunct="1"/>
            <a:r>
              <a:rPr lang="hu-HU" altLang="hu-HU" sz="2400"/>
              <a:t>- az „A”-„B” tűzveszélyességi osztályú helyiségeket tartalmazó épületek,</a:t>
            </a:r>
          </a:p>
          <a:p>
            <a:pPr algn="just" eaLnBrk="1" hangingPunct="1"/>
            <a:r>
              <a:rPr lang="hu-HU" altLang="hu-HU" sz="2400"/>
              <a:t>- az 500 m2 szintenkénti össz. alapterület feletti közösségi helyiséget tartalmazó épület, valamint a „D”-”E”  tv. oszt-ba tartozó ipari, mezőgazdasági és tároló épületek,</a:t>
            </a:r>
          </a:p>
          <a:p>
            <a:pPr algn="just" eaLnBrk="1" hangingPunct="1"/>
            <a:r>
              <a:rPr lang="hu-HU" altLang="hu-HU" sz="2800"/>
              <a:t> </a:t>
            </a:r>
          </a:p>
        </p:txBody>
      </p:sp>
      <p:sp>
        <p:nvSpPr>
          <p:cNvPr id="20489" name="Szövegdoboz 10"/>
          <p:cNvSpPr txBox="1">
            <a:spLocks noChangeArrowheads="1"/>
          </p:cNvSpPr>
          <p:nvPr/>
        </p:nvSpPr>
        <p:spPr bwMode="auto">
          <a:xfrm>
            <a:off x="566738" y="1898650"/>
            <a:ext cx="4549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Mely esetben szakhatóság (1) ?</a:t>
            </a:r>
          </a:p>
        </p:txBody>
      </p:sp>
    </p:spTree>
    <p:extLst>
      <p:ext uri="{BB962C8B-B14F-4D97-AF65-F5344CB8AC3E}">
        <p14:creationId xmlns:p14="http://schemas.microsoft.com/office/powerpoint/2010/main" val="31263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512" name="Téglalap 8"/>
          <p:cNvSpPr>
            <a:spLocks noChangeArrowheads="1"/>
          </p:cNvSpPr>
          <p:nvPr/>
        </p:nvSpPr>
        <p:spPr bwMode="auto">
          <a:xfrm>
            <a:off x="161925" y="2484438"/>
            <a:ext cx="8685213" cy="31083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 dirty="0"/>
              <a:t>193/2009. (IX. 15.) </a:t>
            </a:r>
            <a:r>
              <a:rPr lang="hu-HU" altLang="hu-HU" sz="2800" dirty="0" err="1"/>
              <a:t>Korm</a:t>
            </a:r>
            <a:r>
              <a:rPr lang="hu-HU" altLang="hu-HU" sz="2800" dirty="0"/>
              <a:t> r. 5. melléklet szerint:</a:t>
            </a:r>
          </a:p>
          <a:p>
            <a:pPr algn="just" eaLnBrk="1" hangingPunct="1"/>
            <a:endParaRPr lang="hu-HU" altLang="hu-HU" sz="2800" dirty="0"/>
          </a:p>
          <a:p>
            <a:pPr algn="just" eaLnBrk="1" hangingPunct="1"/>
            <a:r>
              <a:rPr lang="hu-HU" altLang="hu-HU" sz="2800" dirty="0"/>
              <a:t>- minden nagy forgalmú vagy tömegtartózkodásra szolgáló épület</a:t>
            </a:r>
          </a:p>
          <a:p>
            <a:pPr algn="just" eaLnBrk="1" hangingPunct="1"/>
            <a:r>
              <a:rPr lang="hu-HU" altLang="hu-HU" sz="2800" dirty="0"/>
              <a:t>- mozgásukban, cselekvőképességükben korlátozott személyek befogadására, elhelyezésére szolgáló helyiséget tartalmazó épületek</a:t>
            </a:r>
          </a:p>
        </p:txBody>
      </p:sp>
      <p:sp>
        <p:nvSpPr>
          <p:cNvPr id="21513" name="Szövegdoboz 10"/>
          <p:cNvSpPr txBox="1">
            <a:spLocks noChangeArrowheads="1"/>
          </p:cNvSpPr>
          <p:nvPr/>
        </p:nvSpPr>
        <p:spPr bwMode="auto">
          <a:xfrm>
            <a:off x="566738" y="1898650"/>
            <a:ext cx="4549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Mely esetben szakhatóság (2) ?</a:t>
            </a:r>
          </a:p>
        </p:txBody>
      </p:sp>
    </p:spTree>
    <p:extLst>
      <p:ext uri="{BB962C8B-B14F-4D97-AF65-F5344CB8AC3E}">
        <p14:creationId xmlns:p14="http://schemas.microsoft.com/office/powerpoint/2010/main" val="36129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2536" name="Téglalap 8"/>
          <p:cNvSpPr>
            <a:spLocks noChangeArrowheads="1"/>
          </p:cNvSpPr>
          <p:nvPr/>
        </p:nvSpPr>
        <p:spPr bwMode="auto">
          <a:xfrm>
            <a:off x="161925" y="2484438"/>
            <a:ext cx="8685213" cy="1816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 dirty="0"/>
              <a:t>193/2009. (IX. 15.) </a:t>
            </a:r>
            <a:r>
              <a:rPr lang="hu-HU" altLang="hu-HU" sz="2800" dirty="0" err="1"/>
              <a:t>Korm</a:t>
            </a:r>
            <a:r>
              <a:rPr lang="hu-HU" altLang="hu-HU" sz="2800" dirty="0"/>
              <a:t> r. 5. melléklet szerint:</a:t>
            </a:r>
          </a:p>
          <a:p>
            <a:pPr algn="just" eaLnBrk="1" hangingPunct="1"/>
            <a:endParaRPr lang="hu-HU" altLang="hu-HU" sz="2800" dirty="0"/>
          </a:p>
          <a:p>
            <a:pPr algn="just" eaLnBrk="1" hangingPunct="1"/>
            <a:r>
              <a:rPr lang="hu-HU" altLang="hu-HU" sz="2800" dirty="0"/>
              <a:t>- a pinceszintek kivételével a kétszintesnél nagyobb szintszámú lakó- és üdülőépületek építése esetén.</a:t>
            </a:r>
          </a:p>
        </p:txBody>
      </p:sp>
      <p:sp>
        <p:nvSpPr>
          <p:cNvPr id="22537" name="Szövegdoboz 10"/>
          <p:cNvSpPr txBox="1">
            <a:spLocks noChangeArrowheads="1"/>
          </p:cNvSpPr>
          <p:nvPr/>
        </p:nvSpPr>
        <p:spPr bwMode="auto">
          <a:xfrm>
            <a:off x="566738" y="1898650"/>
            <a:ext cx="4549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Mely esetben szakhatóság (3) ?</a:t>
            </a:r>
          </a:p>
        </p:txBody>
      </p:sp>
      <p:sp>
        <p:nvSpPr>
          <p:cNvPr id="22538" name="Szövegdoboz 9"/>
          <p:cNvSpPr txBox="1">
            <a:spLocks noChangeArrowheads="1"/>
          </p:cNvSpPr>
          <p:nvPr/>
        </p:nvSpPr>
        <p:spPr bwMode="auto">
          <a:xfrm>
            <a:off x="1511300" y="5049838"/>
            <a:ext cx="6861175" cy="4619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C000"/>
                </a:solidFill>
              </a:rPr>
              <a:t>Megfelelő információt kell tartalmaznia a tervnek!</a:t>
            </a:r>
          </a:p>
        </p:txBody>
      </p:sp>
    </p:spTree>
    <p:extLst>
      <p:ext uri="{BB962C8B-B14F-4D97-AF65-F5344CB8AC3E}">
        <p14:creationId xmlns:p14="http://schemas.microsoft.com/office/powerpoint/2010/main" val="14814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4584" name="Téglalap 8"/>
          <p:cNvSpPr>
            <a:spLocks noChangeArrowheads="1"/>
          </p:cNvSpPr>
          <p:nvPr/>
        </p:nvSpPr>
        <p:spPr bwMode="auto">
          <a:xfrm>
            <a:off x="161925" y="2484438"/>
            <a:ext cx="8685213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/>
              <a:t>259/2011. (XII. 7.) Korm r. szerint első fokon:</a:t>
            </a:r>
          </a:p>
          <a:p>
            <a:pPr algn="just" eaLnBrk="1" hangingPunct="1"/>
            <a:endParaRPr lang="hu-HU" altLang="hu-HU" sz="2800"/>
          </a:p>
          <a:p>
            <a:pPr algn="just" eaLnBrk="1" hangingPunct="1">
              <a:buFontTx/>
              <a:buChar char="-"/>
            </a:pPr>
            <a:r>
              <a:rPr lang="hu-HU" altLang="hu-HU" sz="2800"/>
              <a:t> katasztrófavédelmi kirendeltség (alap esetekben)</a:t>
            </a:r>
          </a:p>
          <a:p>
            <a:pPr algn="just" eaLnBrk="1" hangingPunct="1"/>
            <a:endParaRPr lang="hu-HU" altLang="hu-HU" sz="2800"/>
          </a:p>
          <a:p>
            <a:pPr algn="just" eaLnBrk="1" hangingPunct="1"/>
            <a:r>
              <a:rPr lang="hu-HU" altLang="hu-HU" sz="2800"/>
              <a:t>- katasztrófavédelmi igazgatóság (kiemelt esetekben)  </a:t>
            </a:r>
          </a:p>
          <a:p>
            <a:pPr algn="just" eaLnBrk="1" hangingPunct="1"/>
            <a:endParaRPr lang="hu-HU" altLang="hu-HU" sz="2800"/>
          </a:p>
          <a:p>
            <a:pPr algn="just" eaLnBrk="1" hangingPunct="1"/>
            <a:r>
              <a:rPr lang="hu-HU" altLang="hu-HU" sz="2800"/>
              <a:t> </a:t>
            </a:r>
          </a:p>
          <a:p>
            <a:pPr algn="just" eaLnBrk="1" hangingPunct="1"/>
            <a:endParaRPr lang="hu-HU" altLang="hu-HU" sz="2800"/>
          </a:p>
        </p:txBody>
      </p:sp>
      <p:sp>
        <p:nvSpPr>
          <p:cNvPr id="24585" name="Szövegdoboz 10"/>
          <p:cNvSpPr txBox="1">
            <a:spLocks noChangeArrowheads="1"/>
          </p:cNvSpPr>
          <p:nvPr/>
        </p:nvSpPr>
        <p:spPr bwMode="auto">
          <a:xfrm>
            <a:off x="566738" y="1898650"/>
            <a:ext cx="309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És ki a szakhatóság?</a:t>
            </a:r>
          </a:p>
        </p:txBody>
      </p:sp>
    </p:spTree>
    <p:extLst>
      <p:ext uri="{BB962C8B-B14F-4D97-AF65-F5344CB8AC3E}">
        <p14:creationId xmlns:p14="http://schemas.microsoft.com/office/powerpoint/2010/main" val="32455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54868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5608" name="Téglalap 8"/>
          <p:cNvSpPr>
            <a:spLocks noChangeArrowheads="1"/>
          </p:cNvSpPr>
          <p:nvPr/>
        </p:nvSpPr>
        <p:spPr bwMode="auto">
          <a:xfrm>
            <a:off x="117862" y="1914139"/>
            <a:ext cx="868521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 dirty="0"/>
              <a:t>- nemzetgazdasági szempontból kiemelt beruházások</a:t>
            </a:r>
          </a:p>
          <a:p>
            <a:pPr algn="just" eaLnBrk="1" hangingPunct="1"/>
            <a:endParaRPr lang="hu-HU" altLang="hu-HU" sz="2800" dirty="0"/>
          </a:p>
          <a:p>
            <a:pPr algn="just" eaLnBrk="1" hangingPunct="1"/>
            <a:r>
              <a:rPr lang="hu-HU" altLang="hu-HU" sz="2800" dirty="0" err="1"/>
              <a:t>-alábbi</a:t>
            </a:r>
            <a:r>
              <a:rPr lang="hu-HU" altLang="hu-HU" sz="2800" dirty="0"/>
              <a:t> építmények esetében (</a:t>
            </a:r>
            <a:r>
              <a:rPr lang="hu-HU" altLang="hu-HU" sz="2800" u="sng" dirty="0"/>
              <a:t>az első végleges     használatba vételig):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hu-HU" altLang="hu-HU" sz="2800" dirty="0"/>
              <a:t>  magas építmények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hu-HU" altLang="hu-HU" sz="2800" dirty="0"/>
              <a:t> </a:t>
            </a:r>
            <a:r>
              <a:rPr lang="hu-HU" altLang="hu-HU" sz="2800" dirty="0">
                <a:solidFill>
                  <a:schemeClr val="accent2"/>
                </a:solidFill>
              </a:rPr>
              <a:t>20000</a:t>
            </a:r>
            <a:r>
              <a:rPr lang="hu-HU" altLang="hu-HU" sz="2800" dirty="0"/>
              <a:t> m2 </a:t>
            </a:r>
            <a:r>
              <a:rPr lang="hu-HU" altLang="hu-HU" sz="2800" dirty="0" err="1"/>
              <a:t>össz</a:t>
            </a:r>
            <a:r>
              <a:rPr lang="hu-HU" altLang="hu-HU" sz="2800" dirty="0"/>
              <a:t>. szintterületnél nagyobb km. ép.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hu-HU" altLang="hu-HU" sz="2800" dirty="0"/>
              <a:t>  </a:t>
            </a:r>
            <a:r>
              <a:rPr lang="hu-HU" altLang="hu-HU" sz="2800" dirty="0">
                <a:solidFill>
                  <a:schemeClr val="accent2"/>
                </a:solidFill>
              </a:rPr>
              <a:t>4000</a:t>
            </a:r>
            <a:r>
              <a:rPr lang="hu-HU" altLang="hu-HU" sz="2800" dirty="0"/>
              <a:t> főnél nagyobb </a:t>
            </a:r>
            <a:r>
              <a:rPr lang="hu-HU" altLang="hu-HU" sz="2800" dirty="0" err="1"/>
              <a:t>bef</a:t>
            </a:r>
            <a:r>
              <a:rPr lang="hu-HU" altLang="hu-HU" sz="2800" dirty="0"/>
              <a:t>. kép. </a:t>
            </a:r>
            <a:r>
              <a:rPr lang="hu-HU" altLang="hu-HU" sz="2800" dirty="0" err="1"/>
              <a:t>műv</a:t>
            </a:r>
            <a:r>
              <a:rPr lang="hu-HU" altLang="hu-HU" sz="2800" dirty="0"/>
              <a:t>., kulturális ..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hu-HU" altLang="hu-HU" sz="2800" dirty="0"/>
              <a:t>  </a:t>
            </a:r>
            <a:r>
              <a:rPr lang="hu-HU" altLang="hu-HU" sz="2800" dirty="0">
                <a:solidFill>
                  <a:schemeClr val="accent2"/>
                </a:solidFill>
              </a:rPr>
              <a:t>10000</a:t>
            </a:r>
            <a:r>
              <a:rPr lang="hu-HU" altLang="hu-HU" sz="2800" dirty="0"/>
              <a:t> főnél nagyobb </a:t>
            </a:r>
            <a:r>
              <a:rPr lang="hu-HU" altLang="hu-HU" sz="2800" dirty="0" err="1"/>
              <a:t>bef</a:t>
            </a:r>
            <a:r>
              <a:rPr lang="hu-HU" altLang="hu-HU" sz="2800" dirty="0"/>
              <a:t>. kép. Sport</a:t>
            </a:r>
          </a:p>
          <a:p>
            <a:pPr algn="just" eaLnBrk="1" hangingPunct="1"/>
            <a:r>
              <a:rPr lang="hu-HU" altLang="hu-HU" sz="2800" dirty="0" smtClean="0"/>
              <a:t>  </a:t>
            </a:r>
            <a:endParaRPr lang="hu-HU" altLang="hu-HU" sz="2800" dirty="0"/>
          </a:p>
          <a:p>
            <a:pPr algn="just" eaLnBrk="1" hangingPunct="1"/>
            <a:r>
              <a:rPr lang="hu-HU" altLang="hu-HU" sz="2800" dirty="0"/>
              <a:t> </a:t>
            </a:r>
          </a:p>
          <a:p>
            <a:pPr algn="just" eaLnBrk="1" hangingPunct="1"/>
            <a:endParaRPr lang="hu-HU" altLang="hu-HU" sz="2800" dirty="0"/>
          </a:p>
        </p:txBody>
      </p:sp>
      <p:sp>
        <p:nvSpPr>
          <p:cNvPr id="25609" name="Szövegdoboz 10"/>
          <p:cNvSpPr txBox="1">
            <a:spLocks noChangeArrowheads="1"/>
          </p:cNvSpPr>
          <p:nvPr/>
        </p:nvSpPr>
        <p:spPr bwMode="auto">
          <a:xfrm>
            <a:off x="467544" y="1234281"/>
            <a:ext cx="3641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 dirty="0">
                <a:solidFill>
                  <a:srgbClr val="FF0000"/>
                </a:solidFill>
              </a:rPr>
              <a:t>Melyek a kiemelt esetek?</a:t>
            </a:r>
          </a:p>
        </p:txBody>
      </p:sp>
    </p:spTree>
    <p:extLst>
      <p:ext uri="{BB962C8B-B14F-4D97-AF65-F5344CB8AC3E}">
        <p14:creationId xmlns:p14="http://schemas.microsoft.com/office/powerpoint/2010/main" val="18058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49388"/>
            <a:ext cx="8685212" cy="4679950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hu-HU" altLang="hu-HU" sz="2000" b="1" smtClean="0"/>
              <a:t>Tűzvédelmi tervfejezet</a:t>
            </a:r>
          </a:p>
          <a:p>
            <a:pPr lvl="1" eaLnBrk="1" hangingPunct="1">
              <a:buFontTx/>
              <a:buNone/>
            </a:pPr>
            <a:r>
              <a:rPr lang="hu-HU" altLang="hu-HU" sz="2000" smtClean="0"/>
              <a:t>Az alábbi építmények esetében (2):</a:t>
            </a:r>
            <a:endParaRPr lang="hu-HU" altLang="hu-HU" sz="2000" b="1" u="sng" smtClean="0"/>
          </a:p>
          <a:p>
            <a:pPr lvl="1" eaLnBrk="1" hangingPunct="1">
              <a:buFont typeface="Arial" charset="0"/>
              <a:buChar char="•"/>
            </a:pPr>
            <a:r>
              <a:rPr lang="hu-HU" altLang="hu-HU" smtClean="0"/>
              <a:t>erőművek </a:t>
            </a:r>
            <a:r>
              <a:rPr lang="hu-HU" altLang="hu-HU" b="1" u="sng" smtClean="0">
                <a:solidFill>
                  <a:schemeClr val="accent2"/>
                </a:solidFill>
              </a:rPr>
              <a:t>(50 MW)</a:t>
            </a:r>
          </a:p>
          <a:p>
            <a:pPr lvl="1" eaLnBrk="1" hangingPunct="1">
              <a:buFont typeface="Arial" charset="0"/>
              <a:buChar char="•"/>
            </a:pPr>
            <a:r>
              <a:rPr lang="hu-HU" altLang="hu-HU" smtClean="0"/>
              <a:t>fekvőbeteg ellátásra, továbbá mozgásukban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  korlátozattak elh. szolgáló km. ép. 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  amennyiben az elhelyezés 13,65 m feletti</a:t>
            </a:r>
          </a:p>
          <a:p>
            <a:pPr lvl="1" eaLnBrk="1" hangingPunct="1">
              <a:buFont typeface="Arial" charset="0"/>
              <a:buChar char="•"/>
            </a:pPr>
            <a:r>
              <a:rPr lang="hu-HU" altLang="hu-HU" smtClean="0"/>
              <a:t>metró és földalatti vasúti létesítmények,</a:t>
            </a:r>
          </a:p>
          <a:p>
            <a:pPr lvl="1" eaLnBrk="1" hangingPunct="1">
              <a:buFont typeface="Arial" charset="0"/>
              <a:buChar char="•"/>
            </a:pPr>
            <a:r>
              <a:rPr lang="hu-HU" altLang="hu-HU" smtClean="0"/>
              <a:t>Országház, Országgyűlési Irodaház, Miniszterelnökség létesítményei.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630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7656" name="Téglalap 8"/>
          <p:cNvSpPr>
            <a:spLocks noChangeArrowheads="1"/>
          </p:cNvSpPr>
          <p:nvPr/>
        </p:nvSpPr>
        <p:spPr bwMode="auto">
          <a:xfrm>
            <a:off x="205084" y="2164980"/>
            <a:ext cx="868521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 dirty="0" err="1"/>
              <a:t>-a</a:t>
            </a:r>
            <a:r>
              <a:rPr lang="hu-HU" altLang="hu-HU" sz="2800" dirty="0"/>
              <a:t> 375/2011. (XII.31.) Korm. r. </a:t>
            </a:r>
            <a:r>
              <a:rPr lang="hu-HU" altLang="hu-HU" sz="2800" u="sng" dirty="0"/>
              <a:t>hatálya kiterjed</a:t>
            </a:r>
            <a:r>
              <a:rPr lang="hu-HU" altLang="hu-HU" sz="2800" dirty="0"/>
              <a:t>:</a:t>
            </a:r>
          </a:p>
          <a:p>
            <a:pPr algn="just" eaLnBrk="1" hangingPunct="1"/>
            <a:endParaRPr lang="hu-HU" altLang="hu-HU" sz="2800" dirty="0"/>
          </a:p>
          <a:p>
            <a:pPr algn="just" eaLnBrk="1" hangingPunct="1"/>
            <a:r>
              <a:rPr lang="hu-HU" altLang="hu-HU" sz="2800" dirty="0"/>
              <a:t>az építésügyi hatósági (</a:t>
            </a:r>
            <a:r>
              <a:rPr lang="hu-HU" altLang="hu-HU" sz="2800" b="1" dirty="0"/>
              <a:t>létesítési</a:t>
            </a:r>
            <a:r>
              <a:rPr lang="hu-HU" altLang="hu-HU" sz="2800" dirty="0"/>
              <a:t>) </a:t>
            </a:r>
            <a:r>
              <a:rPr lang="hu-HU" altLang="hu-HU" sz="2800" dirty="0" err="1"/>
              <a:t>eng-hez</a:t>
            </a:r>
            <a:r>
              <a:rPr lang="hu-HU" altLang="hu-HU" sz="2800" dirty="0"/>
              <a:t> és a műszaki megvalósításhoz  (</a:t>
            </a:r>
            <a:r>
              <a:rPr lang="hu-HU" altLang="hu-HU" sz="2800" b="1" dirty="0"/>
              <a:t>kivitelezéshez</a:t>
            </a:r>
            <a:r>
              <a:rPr lang="hu-HU" altLang="hu-HU" sz="2800" dirty="0"/>
              <a:t>) szükséges tűzvédelmi dokumentáció készítésére</a:t>
            </a:r>
          </a:p>
          <a:p>
            <a:pPr algn="just" eaLnBrk="1" hangingPunct="1"/>
            <a:r>
              <a:rPr lang="hu-HU" altLang="hu-HU" sz="2800" dirty="0"/>
              <a:t>   </a:t>
            </a:r>
          </a:p>
          <a:p>
            <a:pPr algn="just" eaLnBrk="1" hangingPunct="1"/>
            <a:endParaRPr lang="hu-HU" altLang="hu-HU" sz="2800" dirty="0"/>
          </a:p>
          <a:p>
            <a:pPr algn="just" eaLnBrk="1" hangingPunct="1"/>
            <a:r>
              <a:rPr lang="hu-HU" altLang="hu-HU" sz="2800" dirty="0"/>
              <a:t> </a:t>
            </a:r>
          </a:p>
          <a:p>
            <a:pPr algn="just" eaLnBrk="1" hangingPunct="1"/>
            <a:endParaRPr lang="hu-HU" altLang="hu-HU" sz="2800" dirty="0"/>
          </a:p>
        </p:txBody>
      </p:sp>
      <p:sp>
        <p:nvSpPr>
          <p:cNvPr id="27657" name="Szövegdoboz 10"/>
          <p:cNvSpPr txBox="1">
            <a:spLocks noChangeArrowheads="1"/>
          </p:cNvSpPr>
          <p:nvPr/>
        </p:nvSpPr>
        <p:spPr bwMode="auto">
          <a:xfrm>
            <a:off x="566738" y="1898650"/>
            <a:ext cx="427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Mely tervekhez kell készíteni?</a:t>
            </a:r>
          </a:p>
        </p:txBody>
      </p:sp>
    </p:spTree>
    <p:extLst>
      <p:ext uri="{BB962C8B-B14F-4D97-AF65-F5344CB8AC3E}">
        <p14:creationId xmlns:p14="http://schemas.microsoft.com/office/powerpoint/2010/main" val="35378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1646238" y="3338513"/>
            <a:ext cx="3465512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466850" y="1989138"/>
            <a:ext cx="6075363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0729" name="Szövegdoboz 10"/>
          <p:cNvSpPr txBox="1">
            <a:spLocks noChangeArrowheads="1"/>
          </p:cNvSpPr>
          <p:nvPr/>
        </p:nvSpPr>
        <p:spPr bwMode="auto">
          <a:xfrm>
            <a:off x="1736725" y="2124075"/>
            <a:ext cx="564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Építési engedélyezési tervdokumentáció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736725" y="3338513"/>
            <a:ext cx="3298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Tűzvédelmi tervfejezet</a:t>
            </a:r>
            <a:r>
              <a:rPr lang="hu-HU" altLang="hu-HU"/>
              <a:t> 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5967413" y="3203575"/>
            <a:ext cx="1709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800">
                <a:solidFill>
                  <a:srgbClr val="FF0000"/>
                </a:solidFill>
              </a:rPr>
              <a:t>összhang</a:t>
            </a: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522288" y="4149725"/>
            <a:ext cx="83708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-a gyakorlat: </a:t>
            </a:r>
          </a:p>
          <a:p>
            <a:pPr eaLnBrk="1" hangingPunct="1"/>
            <a:r>
              <a:rPr lang="hu-HU" altLang="hu-HU" sz="2400"/>
              <a:t>    elkészül az eng. tervdoksi és utána készül hozzá a     tűzvédelmi műleírás (pl.)</a:t>
            </a:r>
          </a:p>
        </p:txBody>
      </p:sp>
      <p:sp>
        <p:nvSpPr>
          <p:cNvPr id="13" name="Szalagnyíl felfelé 12"/>
          <p:cNvSpPr/>
          <p:nvPr/>
        </p:nvSpPr>
        <p:spPr>
          <a:xfrm>
            <a:off x="5246688" y="3878263"/>
            <a:ext cx="1081087" cy="360362"/>
          </a:xfrm>
          <a:prstGeom prst="curvedUpArrow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tx1"/>
              </a:solidFill>
            </a:endParaRPr>
          </a:p>
        </p:txBody>
      </p:sp>
      <p:sp>
        <p:nvSpPr>
          <p:cNvPr id="14" name="Szalagnyíl balra 13"/>
          <p:cNvSpPr/>
          <p:nvPr/>
        </p:nvSpPr>
        <p:spPr>
          <a:xfrm>
            <a:off x="7947025" y="2573338"/>
            <a:ext cx="404813" cy="855662"/>
          </a:xfrm>
          <a:prstGeom prst="curvedLeftArrow">
            <a:avLst/>
          </a:prstGeom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79400"/>
            <a:ext cx="8229600" cy="1143000"/>
          </a:xfrm>
        </p:spPr>
        <p:txBody>
          <a:bodyPr anchor="b"/>
          <a:lstStyle/>
          <a:p>
            <a:pPr eaLnBrk="1" hangingPunct="1"/>
            <a:r>
              <a:rPr lang="hu-HU" altLang="hu-HU" sz="3600" smtClean="0"/>
              <a:t>LÉTESÍTÉS</a:t>
            </a: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hu-HU" sz="2400" dirty="0" smtClean="0"/>
          </a:p>
          <a:p>
            <a:pPr eaLnBrk="1" hangingPunct="1">
              <a:buFontTx/>
              <a:buNone/>
              <a:defRPr/>
            </a:pPr>
            <a:r>
              <a:rPr lang="hu-HU" sz="2400" dirty="0" smtClean="0"/>
              <a:t>	</a:t>
            </a:r>
            <a:endParaRPr lang="hu-HU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4152900" y="3009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2678113" y="1828800"/>
            <a:ext cx="1727200" cy="1447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/>
              <a:t>Ép. eng. kér.</a:t>
            </a:r>
          </a:p>
          <a:p>
            <a:pPr algn="ctr" eaLnBrk="1" hangingPunct="1"/>
            <a:endParaRPr lang="hu-HU" altLang="hu-HU"/>
          </a:p>
          <a:p>
            <a:pPr algn="ctr" eaLnBrk="1" hangingPunct="1"/>
            <a:r>
              <a:rPr lang="hu-HU" altLang="hu-HU" b="1">
                <a:solidFill>
                  <a:srgbClr val="FF8106"/>
                </a:solidFill>
              </a:rPr>
              <a:t>Terv-tűzv. rész </a:t>
            </a:r>
          </a:p>
          <a:p>
            <a:pPr algn="ctr" eaLnBrk="1" hangingPunct="1"/>
            <a:r>
              <a:rPr lang="hu-HU" altLang="hu-HU" b="1">
                <a:solidFill>
                  <a:srgbClr val="FF8106"/>
                </a:solidFill>
              </a:rPr>
              <a:t>összhangja</a:t>
            </a:r>
            <a:endParaRPr lang="de-DE" altLang="hu-HU" b="1">
              <a:solidFill>
                <a:srgbClr val="FF8106"/>
              </a:solidFill>
            </a:endParaRP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4837113" y="1981200"/>
            <a:ext cx="1657350" cy="863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/>
              <a:t>Építési </a:t>
            </a:r>
          </a:p>
          <a:p>
            <a:pPr algn="ctr" eaLnBrk="1" hangingPunct="1"/>
            <a:r>
              <a:rPr lang="hu-HU" altLang="hu-HU"/>
              <a:t>hatóság</a:t>
            </a:r>
            <a:endParaRPr lang="de-DE" altLang="hu-HU"/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4837113" y="3421063"/>
            <a:ext cx="1657350" cy="115093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rgbClr val="FFFF00"/>
                </a:solidFill>
              </a:rPr>
              <a:t>Tűzvédelmi</a:t>
            </a:r>
          </a:p>
          <a:p>
            <a:pPr algn="ctr" eaLnBrk="1" hangingPunct="1"/>
            <a:r>
              <a:rPr lang="hu-HU" altLang="hu-HU">
                <a:solidFill>
                  <a:srgbClr val="FFFF00"/>
                </a:solidFill>
              </a:rPr>
              <a:t>szakhat.</a:t>
            </a:r>
          </a:p>
          <a:p>
            <a:pPr algn="ctr" eaLnBrk="1" hangingPunct="1"/>
            <a:r>
              <a:rPr lang="hu-HU" altLang="hu-HU">
                <a:solidFill>
                  <a:srgbClr val="FFFF00"/>
                </a:solidFill>
              </a:rPr>
              <a:t>állásfoglalás</a:t>
            </a:r>
            <a:endParaRPr lang="de-DE" altLang="hu-HU">
              <a:solidFill>
                <a:srgbClr val="FFFF00"/>
              </a:solidFill>
            </a:endParaRP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6926263" y="1981200"/>
            <a:ext cx="2016125" cy="1368425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/>
              <a:t>Építési engedély </a:t>
            </a:r>
          </a:p>
          <a:p>
            <a:pPr algn="ctr" eaLnBrk="1" hangingPunct="1"/>
            <a:r>
              <a:rPr lang="hu-HU" altLang="hu-HU"/>
              <a:t>előírásokkal </a:t>
            </a:r>
            <a:endParaRPr lang="de-DE" altLang="hu-HU"/>
          </a:p>
        </p:txBody>
      </p:sp>
      <p:sp>
        <p:nvSpPr>
          <p:cNvPr id="131084" name="AutoShape 12"/>
          <p:cNvSpPr>
            <a:spLocks noChangeArrowheads="1"/>
          </p:cNvSpPr>
          <p:nvPr/>
        </p:nvSpPr>
        <p:spPr bwMode="auto">
          <a:xfrm>
            <a:off x="4495800" y="2286000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1085" name="AutoShape 13"/>
          <p:cNvSpPr>
            <a:spLocks noChangeArrowheads="1"/>
          </p:cNvSpPr>
          <p:nvPr/>
        </p:nvSpPr>
        <p:spPr bwMode="auto">
          <a:xfrm>
            <a:off x="6565900" y="2268538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1086" name="AutoShape 14"/>
          <p:cNvSpPr>
            <a:spLocks noChangeArrowheads="1"/>
          </p:cNvSpPr>
          <p:nvPr/>
        </p:nvSpPr>
        <p:spPr bwMode="auto">
          <a:xfrm>
            <a:off x="4910138" y="2916238"/>
            <a:ext cx="288925" cy="433387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1087" name="AutoShape 15"/>
          <p:cNvSpPr>
            <a:spLocks noChangeArrowheads="1"/>
          </p:cNvSpPr>
          <p:nvPr/>
        </p:nvSpPr>
        <p:spPr bwMode="auto">
          <a:xfrm>
            <a:off x="6134100" y="2916238"/>
            <a:ext cx="288925" cy="433387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228600" y="1600200"/>
            <a:ext cx="2133600" cy="1600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de-DE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hu-HU" sz="2400" b="1">
                <a:solidFill>
                  <a:srgbClr val="FF8106"/>
                </a:solidFill>
              </a:rPr>
              <a:t>-</a:t>
            </a:r>
            <a:r>
              <a:rPr lang="hu-HU" sz="2400">
                <a:solidFill>
                  <a:srgbClr val="FF8106"/>
                </a:solidFill>
              </a:rPr>
              <a:t>Előzetes </a:t>
            </a:r>
            <a:endParaRPr lang="de-DE" sz="2400">
              <a:solidFill>
                <a:srgbClr val="FF8106"/>
              </a:solidFill>
            </a:endParaRPr>
          </a:p>
          <a:p>
            <a:pPr>
              <a:defRPr/>
            </a:pPr>
            <a:r>
              <a:rPr lang="hu-HU" sz="2400">
                <a:solidFill>
                  <a:srgbClr val="FF8106"/>
                </a:solidFill>
              </a:rPr>
              <a:t> konzultáció</a:t>
            </a:r>
            <a:endParaRPr lang="de-DE" sz="2400">
              <a:solidFill>
                <a:srgbClr val="FF8106"/>
              </a:solidFill>
            </a:endParaRPr>
          </a:p>
          <a:p>
            <a:pPr>
              <a:defRPr/>
            </a:pPr>
            <a:endParaRPr lang="de-DE" b="1">
              <a:solidFill>
                <a:srgbClr val="FFB606"/>
              </a:solidFill>
            </a:endParaRPr>
          </a:p>
          <a:p>
            <a:pPr>
              <a:defRPr/>
            </a:pPr>
            <a:endParaRPr lang="de-DE"/>
          </a:p>
        </p:txBody>
      </p:sp>
      <p:sp>
        <p:nvSpPr>
          <p:cNvPr id="131089" name="AutoShape 17"/>
          <p:cNvSpPr>
            <a:spLocks noChangeArrowheads="1"/>
          </p:cNvSpPr>
          <p:nvPr/>
        </p:nvSpPr>
        <p:spPr bwMode="auto">
          <a:xfrm>
            <a:off x="2366963" y="2303463"/>
            <a:ext cx="287337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37906" name="Szövegdoboz 17"/>
          <p:cNvSpPr txBox="1">
            <a:spLocks noChangeArrowheads="1"/>
          </p:cNvSpPr>
          <p:nvPr/>
        </p:nvSpPr>
        <p:spPr bwMode="auto">
          <a:xfrm>
            <a:off x="1016000" y="5003800"/>
            <a:ext cx="65579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- Jsz. szerint 3 alkalom </a:t>
            </a:r>
          </a:p>
          <a:p>
            <a:pPr eaLnBrk="1" hangingPunct="1"/>
            <a:r>
              <a:rPr lang="hu-HU" altLang="hu-HU" sz="2400"/>
              <a:t>- Használatbavételnél meddig kell ott lennünk?</a:t>
            </a:r>
          </a:p>
        </p:txBody>
      </p:sp>
    </p:spTree>
    <p:extLst>
      <p:ext uri="{BB962C8B-B14F-4D97-AF65-F5344CB8AC3E}">
        <p14:creationId xmlns:p14="http://schemas.microsoft.com/office/powerpoint/2010/main" val="408306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  <p:bldP spid="131075" grpId="0" build="p" autoUpdateAnimBg="0" advAuto="0"/>
      <p:bldP spid="131079" grpId="0" animBg="1"/>
      <p:bldP spid="131080" grpId="0" animBg="1" autoUpdateAnimBg="0"/>
      <p:bldP spid="131081" grpId="0" animBg="1" autoUpdateAnimBg="0"/>
      <p:bldP spid="131082" grpId="0" animBg="1" autoUpdateAnimBg="0"/>
      <p:bldP spid="131083" grpId="0" animBg="1" autoUpdateAnimBg="0"/>
      <p:bldP spid="131084" grpId="0" animBg="1"/>
      <p:bldP spid="131085" grpId="0" animBg="1"/>
      <p:bldP spid="131086" grpId="0" animBg="1"/>
      <p:bldP spid="131087" grpId="0" animBg="1"/>
      <p:bldP spid="131088" grpId="0" animBg="1" autoUpdateAnimBg="0"/>
      <p:bldP spid="1310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99060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hu-H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hu-HU" sz="11200" b="1" dirty="0" smtClean="0"/>
              <a:t>Egységes</a:t>
            </a:r>
            <a:r>
              <a:rPr lang="hu-HU" sz="11200" dirty="0" smtClean="0"/>
              <a:t> állami katasztrófavédelmi szerv</a:t>
            </a:r>
          </a:p>
          <a:p>
            <a:pPr eaLnBrk="1" hangingPunct="1">
              <a:buFontTx/>
              <a:buNone/>
              <a:defRPr/>
            </a:pPr>
            <a:endParaRPr lang="hu-HU" sz="2400" dirty="0" smtClean="0"/>
          </a:p>
          <a:p>
            <a:pPr eaLnBrk="1" hangingPunct="1">
              <a:buFontTx/>
              <a:buNone/>
              <a:defRPr/>
            </a:pPr>
            <a:endParaRPr lang="hu-HU" sz="2400" dirty="0" smtClean="0"/>
          </a:p>
          <a:p>
            <a:pPr eaLnBrk="1" hangingPunct="1">
              <a:buFontTx/>
              <a:buNone/>
              <a:defRPr/>
            </a:pPr>
            <a:endParaRPr lang="hu-HU" sz="2400" dirty="0" smtClean="0"/>
          </a:p>
          <a:p>
            <a:pPr eaLnBrk="1" hangingPunct="1">
              <a:buFontTx/>
              <a:buNone/>
              <a:defRPr/>
            </a:pPr>
            <a:endParaRPr lang="hu-HU" sz="2400" b="1" dirty="0" smtClean="0"/>
          </a:p>
          <a:p>
            <a:pPr eaLnBrk="1" hangingPunct="1">
              <a:buFontTx/>
              <a:buNone/>
              <a:defRPr/>
            </a:pPr>
            <a:r>
              <a:rPr lang="hu-HU" sz="2400" dirty="0" smtClean="0"/>
              <a:t>				</a:t>
            </a:r>
          </a:p>
          <a:p>
            <a:pPr eaLnBrk="1" hangingPunct="1">
              <a:buFontTx/>
              <a:buNone/>
              <a:defRPr/>
            </a:pPr>
            <a:r>
              <a:rPr lang="hu-HU" sz="2800" dirty="0" smtClean="0"/>
              <a:t>	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Lefelé nyíl 7"/>
          <p:cNvSpPr/>
          <p:nvPr/>
        </p:nvSpPr>
        <p:spPr>
          <a:xfrm>
            <a:off x="4392613" y="2438400"/>
            <a:ext cx="358775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2862263" y="3338513"/>
            <a:ext cx="3689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 sz="2800" b="1"/>
              <a:t>Integrált hatóság</a:t>
            </a:r>
          </a:p>
          <a:p>
            <a:pPr eaLnBrk="1" hangingPunct="1"/>
            <a:endParaRPr lang="hu-HU" altLang="hu-HU"/>
          </a:p>
        </p:txBody>
      </p:sp>
      <p:sp>
        <p:nvSpPr>
          <p:cNvPr id="12" name="Szövegdoboz 11"/>
          <p:cNvSpPr txBox="1">
            <a:spLocks noChangeArrowheads="1"/>
          </p:cNvSpPr>
          <p:nvPr/>
        </p:nvSpPr>
        <p:spPr bwMode="auto">
          <a:xfrm>
            <a:off x="3536950" y="4103688"/>
            <a:ext cx="2584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- tűzvédelem</a:t>
            </a:r>
          </a:p>
          <a:p>
            <a:pPr eaLnBrk="1" hangingPunct="1"/>
            <a:r>
              <a:rPr lang="hu-HU" altLang="hu-HU" sz="2400"/>
              <a:t>- iparbiztonság</a:t>
            </a:r>
          </a:p>
          <a:p>
            <a:pPr eaLnBrk="1" hangingPunct="1"/>
            <a:r>
              <a:rPr lang="hu-HU" altLang="hu-HU" sz="2400"/>
              <a:t>- polgári védelem</a:t>
            </a:r>
          </a:p>
        </p:txBody>
      </p:sp>
    </p:spTree>
    <p:extLst>
      <p:ext uri="{BB962C8B-B14F-4D97-AF65-F5344CB8AC3E}">
        <p14:creationId xmlns:p14="http://schemas.microsoft.com/office/powerpoint/2010/main" val="340766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/>
      <p:bldP spid="8" grpId="0" animBg="1"/>
      <p:bldP spid="9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2765425" cy="1143000"/>
          </a:xfrm>
        </p:spPr>
        <p:txBody>
          <a:bodyPr anchor="b"/>
          <a:lstStyle/>
          <a:p>
            <a:pPr algn="l" eaLnBrk="1" hangingPunct="1"/>
            <a:r>
              <a:rPr lang="hu-HU" altLang="hu-HU" sz="3600" smtClean="0"/>
              <a:t>LÉTESÍTÉS</a:t>
            </a:r>
          </a:p>
        </p:txBody>
      </p:sp>
      <p:sp>
        <p:nvSpPr>
          <p:cNvPr id="13517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hu-HU" sz="2400" smtClean="0"/>
          </a:p>
          <a:p>
            <a:pPr eaLnBrk="1" hangingPunct="1">
              <a:buFontTx/>
              <a:buNone/>
              <a:defRPr/>
            </a:pPr>
            <a:r>
              <a:rPr lang="hu-HU" sz="2400" smtClean="0"/>
              <a:t>	</a:t>
            </a:r>
            <a:endParaRPr lang="hu-H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5172" name="Rectangle 1028"/>
          <p:cNvSpPr>
            <a:spLocks noChangeArrowheads="1"/>
          </p:cNvSpPr>
          <p:nvPr/>
        </p:nvSpPr>
        <p:spPr bwMode="auto">
          <a:xfrm>
            <a:off x="4152900" y="30099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5173" name="Rectangle 1029"/>
          <p:cNvSpPr>
            <a:spLocks noChangeArrowheads="1"/>
          </p:cNvSpPr>
          <p:nvPr/>
        </p:nvSpPr>
        <p:spPr bwMode="auto">
          <a:xfrm>
            <a:off x="2667000" y="2209800"/>
            <a:ext cx="3733800" cy="1447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 sz="2400"/>
              <a:t>Kiviteli terv készítés</a:t>
            </a:r>
          </a:p>
          <a:p>
            <a:pPr algn="ctr" eaLnBrk="1" hangingPunct="1"/>
            <a:r>
              <a:rPr lang="hu-HU" altLang="hu-HU" b="1">
                <a:solidFill>
                  <a:srgbClr val="FF8106"/>
                </a:solidFill>
              </a:rPr>
              <a:t>Ép. engedély </a:t>
            </a:r>
          </a:p>
          <a:p>
            <a:pPr algn="ctr" eaLnBrk="1" hangingPunct="1"/>
            <a:r>
              <a:rPr lang="hu-HU" altLang="hu-HU" b="1">
                <a:solidFill>
                  <a:srgbClr val="FF8106"/>
                </a:solidFill>
              </a:rPr>
              <a:t>kikötései</a:t>
            </a:r>
            <a:endParaRPr lang="de-DE" altLang="hu-HU" b="1">
              <a:solidFill>
                <a:srgbClr val="FF8106"/>
              </a:solidFill>
            </a:endParaRPr>
          </a:p>
        </p:txBody>
      </p:sp>
      <p:sp>
        <p:nvSpPr>
          <p:cNvPr id="135174" name="Rectangle 1030"/>
          <p:cNvSpPr>
            <a:spLocks noChangeArrowheads="1"/>
          </p:cNvSpPr>
          <p:nvPr/>
        </p:nvSpPr>
        <p:spPr bwMode="auto">
          <a:xfrm>
            <a:off x="4724400" y="4572000"/>
            <a:ext cx="1657350" cy="863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/>
              <a:t>tűzvédelmi </a:t>
            </a:r>
          </a:p>
          <a:p>
            <a:pPr algn="ctr" eaLnBrk="1" hangingPunct="1"/>
            <a:r>
              <a:rPr lang="hu-HU" altLang="hu-HU"/>
              <a:t>hatóság</a:t>
            </a:r>
            <a:endParaRPr lang="de-DE" altLang="hu-HU"/>
          </a:p>
        </p:txBody>
      </p:sp>
      <p:sp>
        <p:nvSpPr>
          <p:cNvPr id="135175" name="Rectangle 1031"/>
          <p:cNvSpPr>
            <a:spLocks noChangeArrowheads="1"/>
          </p:cNvSpPr>
          <p:nvPr/>
        </p:nvSpPr>
        <p:spPr bwMode="auto">
          <a:xfrm>
            <a:off x="2667000" y="4267200"/>
            <a:ext cx="1752600" cy="1524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rgbClr val="FFFF00"/>
                </a:solidFill>
              </a:rPr>
              <a:t>Tűzjelző, oltó </a:t>
            </a:r>
          </a:p>
          <a:p>
            <a:pPr algn="ctr" eaLnBrk="1" hangingPunct="1"/>
            <a:r>
              <a:rPr lang="hu-HU" altLang="hu-HU">
                <a:solidFill>
                  <a:srgbClr val="FFFF00"/>
                </a:solidFill>
              </a:rPr>
              <a:t>engedélyezés</a:t>
            </a:r>
            <a:endParaRPr lang="de-DE" altLang="hu-HU">
              <a:solidFill>
                <a:srgbClr val="FFFF00"/>
              </a:solidFill>
            </a:endParaRPr>
          </a:p>
        </p:txBody>
      </p:sp>
      <p:sp>
        <p:nvSpPr>
          <p:cNvPr id="135176" name="Rectangle 1032"/>
          <p:cNvSpPr>
            <a:spLocks noChangeArrowheads="1"/>
          </p:cNvSpPr>
          <p:nvPr/>
        </p:nvSpPr>
        <p:spPr bwMode="auto">
          <a:xfrm>
            <a:off x="304800" y="3124200"/>
            <a:ext cx="2016125" cy="1368425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/>
              <a:t>Építési engedély </a:t>
            </a:r>
          </a:p>
          <a:p>
            <a:pPr algn="ctr" eaLnBrk="1" hangingPunct="1"/>
            <a:r>
              <a:rPr lang="hu-HU" altLang="hu-HU" u="sng"/>
              <a:t>előírásokkal </a:t>
            </a:r>
            <a:endParaRPr lang="de-DE" altLang="hu-HU" u="sng"/>
          </a:p>
        </p:txBody>
      </p:sp>
      <p:sp>
        <p:nvSpPr>
          <p:cNvPr id="135177" name="AutoShape 1033"/>
          <p:cNvSpPr>
            <a:spLocks noChangeArrowheads="1"/>
          </p:cNvSpPr>
          <p:nvPr/>
        </p:nvSpPr>
        <p:spPr bwMode="auto">
          <a:xfrm>
            <a:off x="4419600" y="4876800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5178" name="AutoShape 1034"/>
          <p:cNvSpPr>
            <a:spLocks noChangeArrowheads="1"/>
          </p:cNvSpPr>
          <p:nvPr/>
        </p:nvSpPr>
        <p:spPr bwMode="auto">
          <a:xfrm>
            <a:off x="2339975" y="5013325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5180" name="AutoShape 1036"/>
          <p:cNvSpPr>
            <a:spLocks noChangeArrowheads="1"/>
          </p:cNvSpPr>
          <p:nvPr/>
        </p:nvSpPr>
        <p:spPr bwMode="auto">
          <a:xfrm>
            <a:off x="4495800" y="17526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5181" name="Rectangle 1037"/>
          <p:cNvSpPr>
            <a:spLocks noChangeArrowheads="1"/>
          </p:cNvSpPr>
          <p:nvPr/>
        </p:nvSpPr>
        <p:spPr bwMode="auto">
          <a:xfrm>
            <a:off x="6858000" y="3048000"/>
            <a:ext cx="1905000" cy="1600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de-DE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hu-HU" sz="2400">
                <a:solidFill>
                  <a:srgbClr val="FF8106"/>
                </a:solidFill>
              </a:rPr>
              <a:t>- kivitelezés</a:t>
            </a:r>
            <a:endParaRPr lang="de-DE" sz="2400">
              <a:solidFill>
                <a:srgbClr val="FF8106"/>
              </a:solidFill>
            </a:endParaRPr>
          </a:p>
          <a:p>
            <a:pPr>
              <a:defRPr/>
            </a:pPr>
            <a:endParaRPr lang="de-DE" b="1">
              <a:solidFill>
                <a:srgbClr val="FFB606"/>
              </a:solidFill>
            </a:endParaRPr>
          </a:p>
          <a:p>
            <a:pPr>
              <a:defRPr/>
            </a:pPr>
            <a:endParaRPr lang="de-DE"/>
          </a:p>
        </p:txBody>
      </p:sp>
      <p:sp>
        <p:nvSpPr>
          <p:cNvPr id="135182" name="AutoShape 1038"/>
          <p:cNvSpPr>
            <a:spLocks noChangeArrowheads="1"/>
          </p:cNvSpPr>
          <p:nvPr/>
        </p:nvSpPr>
        <p:spPr bwMode="auto">
          <a:xfrm>
            <a:off x="2339975" y="3141663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5183" name="Rectangle 1039"/>
          <p:cNvSpPr>
            <a:spLocks noChangeArrowheads="1"/>
          </p:cNvSpPr>
          <p:nvPr/>
        </p:nvSpPr>
        <p:spPr bwMode="auto">
          <a:xfrm>
            <a:off x="3886200" y="838200"/>
            <a:ext cx="1657350" cy="863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altLang="hu-HU">
                <a:solidFill>
                  <a:schemeClr val="tx2"/>
                </a:solidFill>
              </a:rPr>
              <a:t>Egyeztetések a </a:t>
            </a:r>
          </a:p>
          <a:p>
            <a:pPr algn="ctr" eaLnBrk="1" hangingPunct="1"/>
            <a:r>
              <a:rPr lang="hu-HU" altLang="hu-HU">
                <a:solidFill>
                  <a:schemeClr val="tx2"/>
                </a:solidFill>
              </a:rPr>
              <a:t>tűzoltósággal</a:t>
            </a:r>
            <a:endParaRPr lang="de-DE" altLang="hu-HU">
              <a:solidFill>
                <a:schemeClr val="tx2"/>
              </a:solidFill>
            </a:endParaRPr>
          </a:p>
        </p:txBody>
      </p:sp>
      <p:sp>
        <p:nvSpPr>
          <p:cNvPr id="135184" name="AutoShape 1040"/>
          <p:cNvSpPr>
            <a:spLocks noChangeArrowheads="1"/>
          </p:cNvSpPr>
          <p:nvPr/>
        </p:nvSpPr>
        <p:spPr bwMode="auto">
          <a:xfrm>
            <a:off x="6477000" y="3200400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  <p:sp>
        <p:nvSpPr>
          <p:cNvPr id="135185" name="AutoShape 1041"/>
          <p:cNvSpPr>
            <a:spLocks noChangeArrowheads="1"/>
          </p:cNvSpPr>
          <p:nvPr/>
        </p:nvSpPr>
        <p:spPr bwMode="auto">
          <a:xfrm>
            <a:off x="6477000" y="4419600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sz="24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utoUpdateAnimBg="0"/>
      <p:bldP spid="135171" grpId="0" build="p" autoUpdateAnimBg="0" advAuto="0"/>
      <p:bldP spid="135172" grpId="0" animBg="1"/>
      <p:bldP spid="135173" grpId="0" animBg="1" autoUpdateAnimBg="0"/>
      <p:bldP spid="135174" grpId="0" animBg="1" autoUpdateAnimBg="0"/>
      <p:bldP spid="135175" grpId="0" animBg="1" autoUpdateAnimBg="0"/>
      <p:bldP spid="135176" grpId="0" animBg="1" autoUpdateAnimBg="0"/>
      <p:bldP spid="135177" grpId="0" animBg="1"/>
      <p:bldP spid="135178" grpId="0" animBg="1"/>
      <p:bldP spid="135180" grpId="0" animBg="1"/>
      <p:bldP spid="135181" grpId="0" animBg="1" autoUpdateAnimBg="0"/>
      <p:bldP spid="135182" grpId="0" animBg="1"/>
      <p:bldP spid="135183" grpId="0" animBg="1" autoUpdateAnimBg="0"/>
      <p:bldP spid="135184" grpId="0" animBg="1"/>
      <p:bldP spid="1351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403350"/>
            <a:ext cx="8229600" cy="45910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endParaRPr lang="hu-HU" sz="28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hu-HU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Integrált hatóság</a:t>
            </a:r>
          </a:p>
          <a:p>
            <a:pPr marL="0" indent="0">
              <a:buFont typeface="Wingdings" pitchFamily="2" charset="2"/>
              <a:buNone/>
              <a:defRPr/>
            </a:pPr>
            <a:endParaRPr lang="hu-HU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- 65 katasztrófavédelmi kirendeltség (I. fok)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- 20 katasztrófavédelmi igazgatóság (I. és II. fok)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preventív</a:t>
            </a: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tűzmegelőzési tevékenység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(létesítés, használat)</a:t>
            </a:r>
          </a:p>
        </p:txBody>
      </p:sp>
    </p:spTree>
    <p:extLst>
      <p:ext uri="{BB962C8B-B14F-4D97-AF65-F5344CB8AC3E}">
        <p14:creationId xmlns:p14="http://schemas.microsoft.com/office/powerpoint/2010/main" val="15804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/>
        </p:nvSpPr>
        <p:spPr>
          <a:xfrm>
            <a:off x="1422400" y="5364163"/>
            <a:ext cx="4454525" cy="58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1466850" y="4464050"/>
            <a:ext cx="4860925" cy="674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1422400" y="3563938"/>
            <a:ext cx="3959225" cy="58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522288" y="2484438"/>
            <a:ext cx="2789237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176588" y="1449388"/>
            <a:ext cx="1935162" cy="63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3267075" y="1493838"/>
            <a:ext cx="2249488" cy="495300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z="2400" smtClean="0"/>
              <a:t>Főigazgató</a:t>
            </a:r>
          </a:p>
          <a:p>
            <a:pPr>
              <a:buFontTx/>
              <a:buNone/>
            </a:pPr>
            <a:endParaRPr lang="hu-HU" altLang="hu-HU" smtClean="0"/>
          </a:p>
        </p:txBody>
      </p:sp>
      <p:sp>
        <p:nvSpPr>
          <p:cNvPr id="8" name="Szövegdoboz 7"/>
          <p:cNvSpPr txBox="1">
            <a:spLocks noChangeArrowheads="1"/>
          </p:cNvSpPr>
          <p:nvPr/>
        </p:nvSpPr>
        <p:spPr bwMode="auto">
          <a:xfrm>
            <a:off x="701675" y="2573338"/>
            <a:ext cx="2443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Főigh. szervezet</a:t>
            </a:r>
          </a:p>
        </p:txBody>
      </p:sp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1557338" y="3563938"/>
            <a:ext cx="3870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Orsz. tűzol. főfelügyelőség</a:t>
            </a:r>
          </a:p>
        </p:txBody>
      </p:sp>
      <p:sp>
        <p:nvSpPr>
          <p:cNvPr id="10" name="Szövegdoboz 9"/>
          <p:cNvSpPr txBox="1">
            <a:spLocks noChangeArrowheads="1"/>
          </p:cNvSpPr>
          <p:nvPr/>
        </p:nvSpPr>
        <p:spPr bwMode="auto">
          <a:xfrm>
            <a:off x="1557338" y="4508500"/>
            <a:ext cx="424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Orsz. Polgvéd. főfelügyelőség</a:t>
            </a:r>
          </a:p>
        </p:txBody>
      </p:sp>
      <p:sp>
        <p:nvSpPr>
          <p:cNvPr id="11" name="Szövegdoboz 10"/>
          <p:cNvSpPr txBox="1">
            <a:spLocks noChangeArrowheads="1"/>
          </p:cNvSpPr>
          <p:nvPr/>
        </p:nvSpPr>
        <p:spPr bwMode="auto">
          <a:xfrm>
            <a:off x="1511300" y="5364163"/>
            <a:ext cx="3983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Orsz. Ip.bizt. főfelügyelőség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 flipH="1">
            <a:off x="2771775" y="1989138"/>
            <a:ext cx="269875" cy="3143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57225" y="3203575"/>
            <a:ext cx="0" cy="24304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endCxn id="14" idx="1"/>
          </p:cNvCxnSpPr>
          <p:nvPr/>
        </p:nvCxnSpPr>
        <p:spPr>
          <a:xfrm>
            <a:off x="657225" y="3789363"/>
            <a:ext cx="765175" cy="666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endCxn id="15" idx="1"/>
          </p:cNvCxnSpPr>
          <p:nvPr/>
        </p:nvCxnSpPr>
        <p:spPr>
          <a:xfrm>
            <a:off x="657225" y="4689475"/>
            <a:ext cx="809625" cy="112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657225" y="5589588"/>
            <a:ext cx="854075" cy="1793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>
            <a:off x="5427663" y="1943100"/>
            <a:ext cx="1258887" cy="495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39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3" grpId="0" animBg="1"/>
      <p:bldP spid="12" grpId="0" animBg="1"/>
      <p:bldP spid="7" grpId="0" build="p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>
            <a:off x="6597650" y="4598988"/>
            <a:ext cx="1800225" cy="58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6237288" y="3563938"/>
            <a:ext cx="2295525" cy="58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6011863" y="2798763"/>
            <a:ext cx="2655887" cy="63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3492500" y="4959350"/>
            <a:ext cx="2835275" cy="630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250825" y="5003800"/>
            <a:ext cx="2565400" cy="585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1241425" y="3789363"/>
            <a:ext cx="2609850" cy="63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1150938" y="2528888"/>
            <a:ext cx="2746375" cy="630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1016000" y="1403350"/>
            <a:ext cx="3016250" cy="676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1106488" y="1493838"/>
            <a:ext cx="2795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Megyei/főv. Ig. (20)</a:t>
            </a:r>
          </a:p>
        </p:txBody>
      </p:sp>
      <p:sp>
        <p:nvSpPr>
          <p:cNvPr id="8" name="Szövegdoboz 7"/>
          <p:cNvSpPr txBox="1">
            <a:spLocks noChangeArrowheads="1"/>
          </p:cNvSpPr>
          <p:nvPr/>
        </p:nvSpPr>
        <p:spPr bwMode="auto">
          <a:xfrm>
            <a:off x="1285875" y="2619375"/>
            <a:ext cx="233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Katved. kir. (65)</a:t>
            </a:r>
          </a:p>
        </p:txBody>
      </p:sp>
      <p:sp>
        <p:nvSpPr>
          <p:cNvPr id="10" name="Szövegdoboz 9"/>
          <p:cNvSpPr txBox="1">
            <a:spLocks noChangeArrowheads="1"/>
          </p:cNvSpPr>
          <p:nvPr/>
        </p:nvSpPr>
        <p:spPr bwMode="auto">
          <a:xfrm>
            <a:off x="1331913" y="3833813"/>
            <a:ext cx="2392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Tüo. Pság (104)</a:t>
            </a:r>
          </a:p>
        </p:txBody>
      </p:sp>
      <p:sp>
        <p:nvSpPr>
          <p:cNvPr id="11" name="Szövegdoboz 10"/>
          <p:cNvSpPr txBox="1">
            <a:spLocks noChangeArrowheads="1"/>
          </p:cNvSpPr>
          <p:nvPr/>
        </p:nvSpPr>
        <p:spPr bwMode="auto">
          <a:xfrm>
            <a:off x="296863" y="5049838"/>
            <a:ext cx="2484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Katved. Őrs</a:t>
            </a:r>
            <a:r>
              <a:rPr lang="hu-HU" altLang="hu-HU"/>
              <a:t>. </a:t>
            </a:r>
            <a:r>
              <a:rPr lang="hu-HU" altLang="hu-HU" sz="2400"/>
              <a:t>(65)</a:t>
            </a:r>
          </a:p>
        </p:txBody>
      </p:sp>
      <p:sp>
        <p:nvSpPr>
          <p:cNvPr id="12" name="Szövegdoboz 11"/>
          <p:cNvSpPr txBox="1">
            <a:spLocks noChangeArrowheads="1"/>
          </p:cNvSpPr>
          <p:nvPr/>
        </p:nvSpPr>
        <p:spPr bwMode="auto">
          <a:xfrm>
            <a:off x="3536950" y="5003800"/>
            <a:ext cx="264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Katved. Iroda (46)</a:t>
            </a:r>
          </a:p>
        </p:txBody>
      </p:sp>
      <p:sp>
        <p:nvSpPr>
          <p:cNvPr id="13" name="Szövegdoboz 12"/>
          <p:cNvSpPr txBox="1">
            <a:spLocks noChangeArrowheads="1"/>
          </p:cNvSpPr>
          <p:nvPr/>
        </p:nvSpPr>
        <p:spPr bwMode="auto">
          <a:xfrm>
            <a:off x="6327775" y="2889250"/>
            <a:ext cx="206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Önk. tüó. (65)</a:t>
            </a:r>
          </a:p>
        </p:txBody>
      </p:sp>
      <p:sp>
        <p:nvSpPr>
          <p:cNvPr id="14" name="Szövegdoboz 13"/>
          <p:cNvSpPr txBox="1">
            <a:spLocks noChangeArrowheads="1"/>
          </p:cNvSpPr>
          <p:nvPr/>
        </p:nvSpPr>
        <p:spPr bwMode="auto">
          <a:xfrm>
            <a:off x="6416675" y="3608388"/>
            <a:ext cx="2000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Lét. Tűo. (78</a:t>
            </a:r>
            <a:r>
              <a:rPr lang="hu-HU" altLang="hu-HU"/>
              <a:t>)</a:t>
            </a:r>
          </a:p>
        </p:txBody>
      </p:sp>
      <p:sp>
        <p:nvSpPr>
          <p:cNvPr id="15" name="Szövegdoboz 14"/>
          <p:cNvSpPr txBox="1">
            <a:spLocks noChangeArrowheads="1"/>
          </p:cNvSpPr>
          <p:nvPr/>
        </p:nvSpPr>
        <p:spPr bwMode="auto">
          <a:xfrm>
            <a:off x="7002463" y="4643438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ÖTE</a:t>
            </a:r>
          </a:p>
        </p:txBody>
      </p:sp>
      <p:sp>
        <p:nvSpPr>
          <p:cNvPr id="24" name="Lefelé nyíl 23"/>
          <p:cNvSpPr/>
          <p:nvPr/>
        </p:nvSpPr>
        <p:spPr>
          <a:xfrm>
            <a:off x="2366963" y="2079625"/>
            <a:ext cx="225425" cy="404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5" name="Lefelé nyíl 24"/>
          <p:cNvSpPr/>
          <p:nvPr/>
        </p:nvSpPr>
        <p:spPr>
          <a:xfrm>
            <a:off x="2366963" y="3294063"/>
            <a:ext cx="269875" cy="404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1692275" y="4554538"/>
            <a:ext cx="26987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7" name="Lefelé nyíl 26"/>
          <p:cNvSpPr/>
          <p:nvPr/>
        </p:nvSpPr>
        <p:spPr>
          <a:xfrm>
            <a:off x="3716338" y="4554538"/>
            <a:ext cx="22542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cxnSp>
        <p:nvCxnSpPr>
          <p:cNvPr id="29" name="Egyenes összekötő nyíllal 28"/>
          <p:cNvCxnSpPr/>
          <p:nvPr/>
        </p:nvCxnSpPr>
        <p:spPr>
          <a:xfrm flipV="1">
            <a:off x="4527550" y="3203575"/>
            <a:ext cx="1304925" cy="6746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 flipV="1">
            <a:off x="4481513" y="3968750"/>
            <a:ext cx="1439862" cy="1349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4437063" y="4373563"/>
            <a:ext cx="1620837" cy="269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81063" y="2214563"/>
            <a:ext cx="7112000" cy="3824287"/>
            <a:chOff x="555" y="1395"/>
            <a:chExt cx="4480" cy="2409"/>
          </a:xfrm>
        </p:grpSpPr>
        <p:sp>
          <p:nvSpPr>
            <p:cNvPr id="8207" name="Rectangle 19"/>
            <p:cNvSpPr>
              <a:spLocks noChangeArrowheads="1"/>
            </p:cNvSpPr>
            <p:nvPr/>
          </p:nvSpPr>
          <p:spPr bwMode="auto">
            <a:xfrm>
              <a:off x="555" y="1395"/>
              <a:ext cx="4480" cy="240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8208" name="Text Box 20"/>
            <p:cNvSpPr txBox="1">
              <a:spLocks noChangeArrowheads="1"/>
            </p:cNvSpPr>
            <p:nvPr/>
          </p:nvSpPr>
          <p:spPr bwMode="auto">
            <a:xfrm>
              <a:off x="640" y="2075"/>
              <a:ext cx="1219" cy="597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/>
                <a:t>Tűzvédelmi hatósági feladatok</a:t>
              </a:r>
            </a:p>
          </p:txBody>
        </p:sp>
        <p:sp>
          <p:nvSpPr>
            <p:cNvPr id="8209" name="Text Box 21"/>
            <p:cNvSpPr txBox="1">
              <a:spLocks noChangeArrowheads="1"/>
            </p:cNvSpPr>
            <p:nvPr/>
          </p:nvSpPr>
          <p:spPr bwMode="auto">
            <a:xfrm>
              <a:off x="2171" y="2075"/>
              <a:ext cx="1219" cy="5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/>
                <a:t>Polgári védelmi hatósági feladatok</a:t>
              </a:r>
            </a:p>
          </p:txBody>
        </p:sp>
        <p:sp>
          <p:nvSpPr>
            <p:cNvPr id="8210" name="Text Box 22"/>
            <p:cNvSpPr txBox="1">
              <a:spLocks noChangeArrowheads="1"/>
            </p:cNvSpPr>
            <p:nvPr/>
          </p:nvSpPr>
          <p:spPr bwMode="auto">
            <a:xfrm>
              <a:off x="3730" y="2075"/>
              <a:ext cx="1219" cy="5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/>
                <a:t>Iparbiztonsági hatósági feladatok</a:t>
              </a:r>
            </a:p>
          </p:txBody>
        </p:sp>
        <p:sp>
          <p:nvSpPr>
            <p:cNvPr id="8211" name="Text Box 23"/>
            <p:cNvSpPr txBox="1">
              <a:spLocks noChangeArrowheads="1"/>
            </p:cNvSpPr>
            <p:nvPr/>
          </p:nvSpPr>
          <p:spPr bwMode="auto">
            <a:xfrm>
              <a:off x="1435" y="1423"/>
              <a:ext cx="2891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hu-HU" altLang="hu-HU" b="1"/>
                <a:t>A katasztrófavédelmi szervek hatósági feladatai 2012. január 1-től</a:t>
              </a:r>
            </a:p>
            <a:p>
              <a:pPr algn="ctr" eaLnBrk="1" hangingPunct="1">
                <a:spcBef>
                  <a:spcPct val="30000"/>
                </a:spcBef>
              </a:pPr>
              <a:r>
                <a:rPr lang="hu-HU" altLang="hu-HU" b="1"/>
                <a:t>(BM OKF = SUPERVISOR)</a:t>
              </a:r>
            </a:p>
          </p:txBody>
        </p:sp>
        <p:sp>
          <p:nvSpPr>
            <p:cNvPr id="8212" name="Text Box 24"/>
            <p:cNvSpPr txBox="1">
              <a:spLocks noChangeArrowheads="1"/>
            </p:cNvSpPr>
            <p:nvPr/>
          </p:nvSpPr>
          <p:spPr bwMode="auto">
            <a:xfrm>
              <a:off x="896" y="2954"/>
              <a:ext cx="1729" cy="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Char char="•"/>
              </a:pPr>
              <a:r>
                <a:rPr lang="hu-HU" altLang="hu-HU" sz="1600"/>
                <a:t>Építésügyi hatóság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Char char="•"/>
              </a:pPr>
              <a:r>
                <a:rPr lang="hu-HU" altLang="hu-HU" sz="1600"/>
                <a:t>Rendőrség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Char char="•"/>
              </a:pPr>
              <a:r>
                <a:rPr lang="hu-HU" altLang="hu-HU" sz="1600"/>
                <a:t>Környezetvédelmi hatóság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Char char="•"/>
              </a:pPr>
              <a:r>
                <a:rPr lang="hu-HU" altLang="hu-HU" sz="1600"/>
                <a:t>ÁNTSZ</a:t>
              </a:r>
            </a:p>
            <a:p>
              <a:pPr eaLnBrk="1" hangingPunct="1">
                <a:lnSpc>
                  <a:spcPct val="70000"/>
                </a:lnSpc>
                <a:spcBef>
                  <a:spcPct val="40000"/>
                </a:spcBef>
                <a:buFontTx/>
                <a:buChar char="•"/>
              </a:pPr>
              <a:r>
                <a:rPr lang="hu-HU" altLang="hu-HU" sz="1600"/>
                <a:t>Vízügyi hatóság</a:t>
              </a:r>
            </a:p>
          </p:txBody>
        </p:sp>
        <p:sp>
          <p:nvSpPr>
            <p:cNvPr id="8213" name="Text Box 25"/>
            <p:cNvSpPr txBox="1">
              <a:spLocks noChangeArrowheads="1"/>
            </p:cNvSpPr>
            <p:nvPr/>
          </p:nvSpPr>
          <p:spPr bwMode="auto">
            <a:xfrm>
              <a:off x="1434" y="2727"/>
              <a:ext cx="28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 b="1"/>
                <a:t>Társhatóságok</a:t>
              </a:r>
            </a:p>
          </p:txBody>
        </p:sp>
        <p:sp>
          <p:nvSpPr>
            <p:cNvPr id="8214" name="Text Box 26"/>
            <p:cNvSpPr txBox="1">
              <a:spLocks noChangeArrowheads="1"/>
            </p:cNvSpPr>
            <p:nvPr/>
          </p:nvSpPr>
          <p:spPr bwMode="auto">
            <a:xfrm>
              <a:off x="2711" y="2925"/>
              <a:ext cx="2267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30000"/>
                </a:spcBef>
                <a:buFontTx/>
                <a:buChar char="•"/>
              </a:pPr>
              <a:r>
                <a:rPr lang="hu-HU" altLang="hu-HU" sz="1600"/>
                <a:t>Nemzeti Közlekedési Hatóság</a:t>
              </a:r>
            </a:p>
            <a:p>
              <a:pPr eaLnBrk="1" hangingPunct="1">
                <a:spcBef>
                  <a:spcPct val="30000"/>
                </a:spcBef>
                <a:buFontTx/>
                <a:buChar char="•"/>
              </a:pPr>
              <a:r>
                <a:rPr lang="hu-HU" altLang="hu-HU" sz="1600"/>
                <a:t>Magyar Kereskedelmi Engedélyezési Hivatal</a:t>
              </a:r>
            </a:p>
            <a:p>
              <a:pPr eaLnBrk="1" hangingPunct="1">
                <a:spcBef>
                  <a:spcPct val="30000"/>
                </a:spcBef>
                <a:buFontTx/>
                <a:buChar char="•"/>
              </a:pPr>
              <a:r>
                <a:rPr lang="hu-HU" altLang="hu-HU" sz="1600"/>
                <a:t>stb.</a:t>
              </a:r>
            </a:p>
          </p:txBody>
        </p:sp>
      </p:grp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016000" y="1358900"/>
            <a:ext cx="65706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400" b="1"/>
              <a:t>A katasztrófavédelmi szervek hatósági tevékenységének bővülése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206375" y="2079625"/>
            <a:ext cx="8937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hu-HU" altLang="hu-HU" b="1" u="sng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376363" y="2663825"/>
            <a:ext cx="6075362" cy="1649413"/>
            <a:chOff x="867" y="1678"/>
            <a:chExt cx="3827" cy="1039"/>
          </a:xfrm>
        </p:grpSpPr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867" y="2132"/>
              <a:ext cx="1219" cy="58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/>
                <a:t>Tűzvédelmi hatósági feladatok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2171" y="2132"/>
              <a:ext cx="1219" cy="33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 sz="1400"/>
                <a:t>Polgári védelmi hatósági feladatok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475" y="2132"/>
              <a:ext cx="1219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 sz="1600"/>
                <a:t>Iparbiztonsági hatósági feladatok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406" y="1678"/>
              <a:ext cx="28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hu-HU" altLang="hu-HU"/>
                <a:t>A katasztrófavédelmi szervek hatósági feladatai 2011. december 31-ig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093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16652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tv.</a:t>
            </a:r>
            <a:endParaRPr lang="hu-HU" sz="24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hu-HU" sz="2800" dirty="0" smtClean="0"/>
          </a:p>
          <a:p>
            <a:pPr algn="ctr" eaLnBrk="1" hangingPunct="1">
              <a:buFontTx/>
              <a:buNone/>
              <a:defRPr/>
            </a:pPr>
            <a:r>
              <a:rPr lang="hu-HU" sz="2800" dirty="0" smtClean="0"/>
              <a:t>Új fogalom bevezetése: </a:t>
            </a:r>
            <a:r>
              <a:rPr lang="hu-HU" sz="2800" b="1" dirty="0" smtClean="0"/>
              <a:t>tűzvédelmi tervező</a:t>
            </a:r>
            <a:r>
              <a:rPr lang="hu-HU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04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5857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92" name="Téglalap 8"/>
          <p:cNvSpPr>
            <a:spLocks noChangeArrowheads="1"/>
          </p:cNvSpPr>
          <p:nvPr/>
        </p:nvSpPr>
        <p:spPr bwMode="auto">
          <a:xfrm>
            <a:off x="206375" y="2573338"/>
            <a:ext cx="86868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 u="sng"/>
              <a:t>Jogszabályban meghatározott esetben </a:t>
            </a:r>
            <a:r>
              <a:rPr lang="hu-HU" altLang="hu-HU" sz="2800"/>
              <a:t>az építészeti-műszaki tervdokumentáció része </a:t>
            </a:r>
            <a:r>
              <a:rPr lang="hu-HU" altLang="hu-HU" sz="2800" b="1"/>
              <a:t>a tűzvédelmi dokumentáció</a:t>
            </a:r>
            <a:r>
              <a:rPr lang="hu-HU" altLang="hu-HU" sz="2800"/>
              <a:t>, amely tartalmazza …. (Ttv. 21.§)</a:t>
            </a:r>
          </a:p>
        </p:txBody>
      </p:sp>
      <p:sp>
        <p:nvSpPr>
          <p:cNvPr id="16393" name="Szövegdoboz 9"/>
          <p:cNvSpPr txBox="1">
            <a:spLocks noChangeArrowheads="1"/>
          </p:cNvSpPr>
          <p:nvPr/>
        </p:nvSpPr>
        <p:spPr bwMode="auto">
          <a:xfrm>
            <a:off x="341313" y="189865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Mikor, mit és ki?</a:t>
            </a:r>
          </a:p>
        </p:txBody>
      </p:sp>
      <p:sp>
        <p:nvSpPr>
          <p:cNvPr id="16394" name="Szövegdoboz 10"/>
          <p:cNvSpPr txBox="1">
            <a:spLocks noChangeArrowheads="1"/>
          </p:cNvSpPr>
          <p:nvPr/>
        </p:nvSpPr>
        <p:spPr bwMode="auto">
          <a:xfrm>
            <a:off x="206375" y="4238625"/>
            <a:ext cx="85963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800"/>
              <a:t>tűzvédelmi dokumentációt csak </a:t>
            </a:r>
          </a:p>
          <a:p>
            <a:pPr eaLnBrk="1" hangingPunct="1"/>
            <a:r>
              <a:rPr lang="hu-HU" altLang="hu-HU" sz="2800" b="1"/>
              <a:t>tűzvédelmi szakértő</a:t>
            </a:r>
            <a:r>
              <a:rPr lang="hu-HU" altLang="hu-HU" sz="2800"/>
              <a:t>, vagy </a:t>
            </a:r>
            <a:r>
              <a:rPr lang="hu-HU" altLang="hu-HU" sz="2800" b="1"/>
              <a:t>tűzvédelmi tervező </a:t>
            </a:r>
            <a:r>
              <a:rPr lang="hu-HU" altLang="hu-HU" sz="2800"/>
              <a:t>készítheti (Ttv. 21.§)</a:t>
            </a:r>
          </a:p>
        </p:txBody>
      </p:sp>
    </p:spTree>
    <p:extLst>
      <p:ext uri="{BB962C8B-B14F-4D97-AF65-F5344CB8AC3E}">
        <p14:creationId xmlns:p14="http://schemas.microsoft.com/office/powerpoint/2010/main" val="21161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96863" y="1403350"/>
            <a:ext cx="8685212" cy="811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Tűzvédelmi tervfejezet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01900" y="1314450"/>
            <a:ext cx="42291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hu-HU" sz="2400" b="1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416" name="Téglalap 8"/>
          <p:cNvSpPr>
            <a:spLocks noChangeArrowheads="1"/>
          </p:cNvSpPr>
          <p:nvPr/>
        </p:nvSpPr>
        <p:spPr bwMode="auto">
          <a:xfrm>
            <a:off x="161925" y="2484438"/>
            <a:ext cx="8685213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hu-HU" altLang="hu-HU" sz="2800"/>
              <a:t>Az építmények építészeti-műszaki tervezése során a tűzvédelmi műszaki kialakítást </a:t>
            </a:r>
            <a:r>
              <a:rPr lang="hu-HU" altLang="hu-HU" sz="2800" u="sng"/>
              <a:t>jogszabályban meghatározott esetben</a:t>
            </a:r>
            <a:r>
              <a:rPr lang="hu-HU" altLang="hu-HU" sz="2800"/>
              <a:t> </a:t>
            </a:r>
            <a:r>
              <a:rPr lang="hu-HU" altLang="hu-HU" sz="2800" b="1"/>
              <a:t>tűzvédelmi műszaki leírásba, tűzvédelmi dokumentációba </a:t>
            </a:r>
            <a:r>
              <a:rPr lang="hu-HU" altLang="hu-HU" sz="2800"/>
              <a:t>kell foglalni. A </a:t>
            </a:r>
            <a:r>
              <a:rPr lang="hu-HU" altLang="hu-HU" sz="2800" i="1" u="sng"/>
              <a:t>tűzvédelmi tervfejezet </a:t>
            </a:r>
            <a:r>
              <a:rPr lang="hu-HU" altLang="hu-HU" sz="2800"/>
              <a:t>készítése szaktevékenység, így megfelelő szakmai ismeretek birtokában végezhető. </a:t>
            </a:r>
          </a:p>
          <a:p>
            <a:pPr algn="just" eaLnBrk="1" hangingPunct="1"/>
            <a:r>
              <a:rPr lang="hu-HU" altLang="hu-HU" sz="2800"/>
              <a:t>						(OTSZ 288. § )</a:t>
            </a:r>
          </a:p>
        </p:txBody>
      </p:sp>
      <p:sp>
        <p:nvSpPr>
          <p:cNvPr id="17417" name="Szövegdoboz 9"/>
          <p:cNvSpPr txBox="1">
            <a:spLocks noChangeArrowheads="1"/>
          </p:cNvSpPr>
          <p:nvPr/>
        </p:nvSpPr>
        <p:spPr bwMode="auto">
          <a:xfrm>
            <a:off x="250825" y="1943100"/>
            <a:ext cx="2392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>
                <a:solidFill>
                  <a:srgbClr val="FF0000"/>
                </a:solidFill>
              </a:rPr>
              <a:t>Mikor, mit és ki?</a:t>
            </a:r>
          </a:p>
        </p:txBody>
      </p:sp>
    </p:spTree>
    <p:extLst>
      <p:ext uri="{BB962C8B-B14F-4D97-AF65-F5344CB8AC3E}">
        <p14:creationId xmlns:p14="http://schemas.microsoft.com/office/powerpoint/2010/main" val="28554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779</Words>
  <Application>Microsoft Office PowerPoint</Application>
  <PresentationFormat>Diavetítés a képernyőre (4:3 oldalarány)</PresentationFormat>
  <Paragraphs>173</Paragraphs>
  <Slides>20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LÉTESÍTÉS</vt:lpstr>
      <vt:lpstr>LÉTESÍTÉS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Magyar Mária</dc:creator>
  <cp:lastModifiedBy>Magyar Mária</cp:lastModifiedBy>
  <cp:revision>1</cp:revision>
  <dcterms:created xsi:type="dcterms:W3CDTF">2015-07-30T11:26:44Z</dcterms:created>
  <dcterms:modified xsi:type="dcterms:W3CDTF">2016-06-17T10:32:59Z</dcterms:modified>
</cp:coreProperties>
</file>